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3" d="100"/>
          <a:sy n="63" d="100"/>
        </p:scale>
        <p:origin x="-156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5E14712-37A7-43C2-B231-5882BB99CAFB}" type="datetimeFigureOut">
              <a:rPr lang="ar-IQ" smtClean="0"/>
              <a:pPr/>
              <a:t>16/07/1439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BA912FB-4242-439A-B1B6-FE4FA982EFFC}"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5E14712-37A7-43C2-B231-5882BB99CAFB}" type="datetimeFigureOut">
              <a:rPr lang="ar-IQ" smtClean="0"/>
              <a:pPr/>
              <a:t>16/07/1439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BA912FB-4242-439A-B1B6-FE4FA982EFFC}"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5E14712-37A7-43C2-B231-5882BB99CAFB}" type="datetimeFigureOut">
              <a:rPr lang="ar-IQ" smtClean="0"/>
              <a:pPr/>
              <a:t>16/07/1439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BA912FB-4242-439A-B1B6-FE4FA982EFFC}"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5E14712-37A7-43C2-B231-5882BB99CAFB}" type="datetimeFigureOut">
              <a:rPr lang="ar-IQ" smtClean="0"/>
              <a:pPr/>
              <a:t>16/07/1439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BA912FB-4242-439A-B1B6-FE4FA982EFFC}"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5E14712-37A7-43C2-B231-5882BB99CAFB}" type="datetimeFigureOut">
              <a:rPr lang="ar-IQ" smtClean="0"/>
              <a:pPr/>
              <a:t>16/07/1439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BA912FB-4242-439A-B1B6-FE4FA982EFFC}"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5E14712-37A7-43C2-B231-5882BB99CAFB}" type="datetimeFigureOut">
              <a:rPr lang="ar-IQ" smtClean="0"/>
              <a:pPr/>
              <a:t>16/07/1439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BA912FB-4242-439A-B1B6-FE4FA982EFFC}"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5E14712-37A7-43C2-B231-5882BB99CAFB}" type="datetimeFigureOut">
              <a:rPr lang="ar-IQ" smtClean="0"/>
              <a:pPr/>
              <a:t>16/07/1439</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2BA912FB-4242-439A-B1B6-FE4FA982EFFC}"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5E14712-37A7-43C2-B231-5882BB99CAFB}" type="datetimeFigureOut">
              <a:rPr lang="ar-IQ" smtClean="0"/>
              <a:pPr/>
              <a:t>16/07/1439</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2BA912FB-4242-439A-B1B6-FE4FA982EFFC}"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5E14712-37A7-43C2-B231-5882BB99CAFB}" type="datetimeFigureOut">
              <a:rPr lang="ar-IQ" smtClean="0"/>
              <a:pPr/>
              <a:t>16/07/1439</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2BA912FB-4242-439A-B1B6-FE4FA982EFFC}"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5E14712-37A7-43C2-B231-5882BB99CAFB}" type="datetimeFigureOut">
              <a:rPr lang="ar-IQ" smtClean="0"/>
              <a:pPr/>
              <a:t>16/07/1439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BA912FB-4242-439A-B1B6-FE4FA982EFFC}"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5E14712-37A7-43C2-B231-5882BB99CAFB}" type="datetimeFigureOut">
              <a:rPr lang="ar-IQ" smtClean="0"/>
              <a:pPr/>
              <a:t>16/07/1439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BA912FB-4242-439A-B1B6-FE4FA982EFFC}"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5E14712-37A7-43C2-B231-5882BB99CAFB}" type="datetimeFigureOut">
              <a:rPr lang="ar-IQ" smtClean="0"/>
              <a:pPr/>
              <a:t>16/07/1439</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BA912FB-4242-439A-B1B6-FE4FA982EFFC}"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1.bp.blogspot.com/-k3GhSC9sb-I/VUfU-GhwLCI/AAAAAAAACDg/G9AuYTiOdlo/s1600/03A.++Water+potential.jpg"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3.bp.blogspot.com/-tCAwij5f37M/VUJrGUCU39I/AAAAAAAACDI/ZtyWj4O3Kg4/s1600/Apoplast+-+symplast.jpg"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biologydictionary.net/osmotic-pressur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1"/>
            <a:ext cx="9144000" cy="1500173"/>
          </a:xfrm>
        </p:spPr>
        <p:txBody>
          <a:bodyPr>
            <a:normAutofit/>
          </a:bodyPr>
          <a:lstStyle/>
          <a:p>
            <a:pPr algn="l"/>
            <a:r>
              <a:rPr lang="en-US" sz="3600" b="1" dirty="0" smtClean="0"/>
              <a:t>Plant Physiology </a:t>
            </a:r>
            <a:r>
              <a:rPr lang="en-US" sz="3600" b="1" dirty="0" smtClean="0"/>
              <a:t>(6) </a:t>
            </a:r>
            <a:r>
              <a:rPr lang="en-US" sz="3600" b="1" dirty="0" smtClean="0"/>
              <a:t>by Dr. </a:t>
            </a:r>
            <a:r>
              <a:rPr lang="en-US" sz="3600" b="1" dirty="0" err="1" smtClean="0"/>
              <a:t>Manal</a:t>
            </a:r>
            <a:r>
              <a:rPr lang="en-US" sz="3600" b="1" dirty="0" smtClean="0"/>
              <a:t> </a:t>
            </a:r>
            <a:r>
              <a:rPr lang="en-US" sz="3600" b="1" dirty="0" err="1" smtClean="0"/>
              <a:t>Zbari</a:t>
            </a:r>
            <a:endParaRPr lang="ar-IQ" sz="3600" dirty="0"/>
          </a:p>
        </p:txBody>
      </p:sp>
      <p:sp>
        <p:nvSpPr>
          <p:cNvPr id="3" name="عنوان فرعي 2"/>
          <p:cNvSpPr>
            <a:spLocks noGrp="1"/>
          </p:cNvSpPr>
          <p:nvPr>
            <p:ph type="subTitle" idx="1"/>
          </p:nvPr>
        </p:nvSpPr>
        <p:spPr>
          <a:xfrm>
            <a:off x="285720" y="1071546"/>
            <a:ext cx="8858280" cy="5786454"/>
          </a:xfrm>
        </p:spPr>
        <p:txBody>
          <a:bodyPr>
            <a:normAutofit fontScale="70000" lnSpcReduction="20000"/>
          </a:bodyPr>
          <a:lstStyle/>
          <a:p>
            <a:pPr algn="l" rtl="0" fontAlgn="base"/>
            <a:r>
              <a:rPr lang="en-US" b="1" dirty="0">
                <a:solidFill>
                  <a:schemeClr val="tx1"/>
                </a:solidFill>
              </a:rPr>
              <a:t>Transport of Water and Solutes in Plants</a:t>
            </a:r>
            <a:endParaRPr lang="en-US" dirty="0">
              <a:solidFill>
                <a:schemeClr val="tx1"/>
              </a:solidFill>
            </a:endParaRPr>
          </a:p>
          <a:p>
            <a:pPr algn="l" rtl="0" fontAlgn="base"/>
            <a:r>
              <a:rPr lang="en-US" b="1" dirty="0">
                <a:solidFill>
                  <a:schemeClr val="tx1"/>
                </a:solidFill>
              </a:rPr>
              <a:t>Water and Solute Potential</a:t>
            </a:r>
            <a:endParaRPr lang="en-US" dirty="0">
              <a:solidFill>
                <a:schemeClr val="tx1"/>
              </a:solidFill>
            </a:endParaRPr>
          </a:p>
          <a:p>
            <a:pPr algn="l" rtl="0" fontAlgn="base"/>
            <a:r>
              <a:rPr lang="en-US" dirty="0">
                <a:solidFill>
                  <a:schemeClr val="tx1"/>
                </a:solidFill>
              </a:rPr>
              <a:t>Water potential is the measure of potential energy in water and drives the movement of water through plants.</a:t>
            </a:r>
          </a:p>
          <a:p>
            <a:pPr algn="l" rtl="0" fontAlgn="base"/>
            <a:r>
              <a:rPr lang="en-US" b="1" dirty="0">
                <a:solidFill>
                  <a:schemeClr val="tx1"/>
                </a:solidFill>
              </a:rPr>
              <a:t>Key </a:t>
            </a:r>
            <a:r>
              <a:rPr lang="en-US" b="1" dirty="0" smtClean="0">
                <a:solidFill>
                  <a:schemeClr val="tx1"/>
                </a:solidFill>
              </a:rPr>
              <a:t>Points</a:t>
            </a:r>
            <a:endParaRPr lang="en-US" dirty="0" smtClean="0">
              <a:solidFill>
                <a:schemeClr val="tx1"/>
              </a:solidFill>
            </a:endParaRPr>
          </a:p>
          <a:p>
            <a:pPr lvl="0" algn="l" rtl="0" fontAlgn="base"/>
            <a:r>
              <a:rPr lang="en-US" dirty="0" smtClean="0">
                <a:solidFill>
                  <a:schemeClr val="tx1"/>
                </a:solidFill>
              </a:rPr>
              <a:t>*Plants use water potential to transport water to the leaves so that photosynthesis can take place.</a:t>
            </a:r>
          </a:p>
          <a:p>
            <a:pPr lvl="0" algn="l" rtl="0" fontAlgn="base"/>
            <a:r>
              <a:rPr lang="en-US" dirty="0" smtClean="0">
                <a:solidFill>
                  <a:schemeClr val="tx1"/>
                </a:solidFill>
              </a:rPr>
              <a:t>*</a:t>
            </a:r>
            <a:r>
              <a:rPr lang="en-US" dirty="0">
                <a:solidFill>
                  <a:schemeClr val="tx1"/>
                </a:solidFill>
              </a:rPr>
              <a:t>Water potential is a measure of the potential energy in water as well as the difference between the potential in a given water sample and pure water.</a:t>
            </a:r>
          </a:p>
          <a:p>
            <a:pPr lvl="0" algn="l" rtl="0" fontAlgn="base"/>
            <a:r>
              <a:rPr lang="en-US" dirty="0">
                <a:solidFill>
                  <a:schemeClr val="tx1"/>
                </a:solidFill>
              </a:rPr>
              <a:t>*Water potential is represented by the equation </a:t>
            </a:r>
            <a:r>
              <a:rPr lang="en-US" dirty="0" err="1">
                <a:solidFill>
                  <a:schemeClr val="tx1"/>
                </a:solidFill>
              </a:rPr>
              <a:t>Ψ</a:t>
            </a:r>
            <a:r>
              <a:rPr lang="en-US" baseline="-25000" dirty="0" err="1">
                <a:solidFill>
                  <a:schemeClr val="tx1"/>
                </a:solidFill>
              </a:rPr>
              <a:t>system</a:t>
            </a:r>
            <a:r>
              <a:rPr lang="en-US" dirty="0">
                <a:solidFill>
                  <a:schemeClr val="tx1"/>
                </a:solidFill>
              </a:rPr>
              <a:t> = </a:t>
            </a:r>
            <a:r>
              <a:rPr lang="en-US" dirty="0" err="1">
                <a:solidFill>
                  <a:schemeClr val="tx1"/>
                </a:solidFill>
              </a:rPr>
              <a:t>Ψ</a:t>
            </a:r>
            <a:r>
              <a:rPr lang="en-US" baseline="-25000" dirty="0" err="1">
                <a:solidFill>
                  <a:schemeClr val="tx1"/>
                </a:solidFill>
              </a:rPr>
              <a:t>total</a:t>
            </a:r>
            <a:r>
              <a:rPr lang="en-US" dirty="0">
                <a:solidFill>
                  <a:schemeClr val="tx1"/>
                </a:solidFill>
              </a:rPr>
              <a:t> = Ψ</a:t>
            </a:r>
            <a:r>
              <a:rPr lang="en-US" baseline="-25000" dirty="0">
                <a:solidFill>
                  <a:schemeClr val="tx1"/>
                </a:solidFill>
              </a:rPr>
              <a:t>s</a:t>
            </a:r>
            <a:r>
              <a:rPr lang="en-US" dirty="0">
                <a:solidFill>
                  <a:schemeClr val="tx1"/>
                </a:solidFill>
              </a:rPr>
              <a:t> + </a:t>
            </a:r>
            <a:r>
              <a:rPr lang="en-US" dirty="0" err="1">
                <a:solidFill>
                  <a:schemeClr val="tx1"/>
                </a:solidFill>
              </a:rPr>
              <a:t>Ψ</a:t>
            </a:r>
            <a:r>
              <a:rPr lang="en-US" baseline="-25000" dirty="0" err="1">
                <a:solidFill>
                  <a:schemeClr val="tx1"/>
                </a:solidFill>
              </a:rPr>
              <a:t>p</a:t>
            </a:r>
            <a:r>
              <a:rPr lang="en-US" dirty="0">
                <a:solidFill>
                  <a:schemeClr val="tx1"/>
                </a:solidFill>
              </a:rPr>
              <a:t> + </a:t>
            </a:r>
            <a:r>
              <a:rPr lang="en-US" dirty="0" err="1">
                <a:solidFill>
                  <a:schemeClr val="tx1"/>
                </a:solidFill>
              </a:rPr>
              <a:t>Ψ</a:t>
            </a:r>
            <a:r>
              <a:rPr lang="en-US" baseline="-25000" dirty="0" err="1">
                <a:solidFill>
                  <a:schemeClr val="tx1"/>
                </a:solidFill>
              </a:rPr>
              <a:t>g</a:t>
            </a:r>
            <a:r>
              <a:rPr lang="en-US" dirty="0">
                <a:solidFill>
                  <a:schemeClr val="tx1"/>
                </a:solidFill>
              </a:rPr>
              <a:t> + </a:t>
            </a:r>
            <a:r>
              <a:rPr lang="en-US" dirty="0" err="1">
                <a:solidFill>
                  <a:schemeClr val="tx1"/>
                </a:solidFill>
              </a:rPr>
              <a:t>Ψ</a:t>
            </a:r>
            <a:r>
              <a:rPr lang="en-US" baseline="-25000" dirty="0" err="1">
                <a:solidFill>
                  <a:schemeClr val="tx1"/>
                </a:solidFill>
              </a:rPr>
              <a:t>m</a:t>
            </a:r>
            <a:r>
              <a:rPr lang="en-US" dirty="0">
                <a:solidFill>
                  <a:schemeClr val="tx1"/>
                </a:solidFill>
              </a:rPr>
              <a:t>.</a:t>
            </a:r>
          </a:p>
          <a:p>
            <a:pPr lvl="0" algn="l" rtl="0" fontAlgn="base"/>
            <a:r>
              <a:rPr lang="en-US" dirty="0">
                <a:solidFill>
                  <a:schemeClr val="tx1"/>
                </a:solidFill>
              </a:rPr>
              <a:t>*Water always moves from the system with a higher water potential to the system with a lower water potential.</a:t>
            </a:r>
          </a:p>
          <a:p>
            <a:pPr lvl="0" algn="l" rtl="0" fontAlgn="base"/>
            <a:r>
              <a:rPr lang="en-US" dirty="0">
                <a:solidFill>
                  <a:schemeClr val="tx1"/>
                </a:solidFill>
              </a:rPr>
              <a:t>*Solute potential (Ψ</a:t>
            </a:r>
            <a:r>
              <a:rPr lang="en-US" baseline="-25000" dirty="0">
                <a:solidFill>
                  <a:schemeClr val="tx1"/>
                </a:solidFill>
              </a:rPr>
              <a:t>s</a:t>
            </a:r>
            <a:r>
              <a:rPr lang="en-US" dirty="0">
                <a:solidFill>
                  <a:schemeClr val="tx1"/>
                </a:solidFill>
              </a:rPr>
              <a:t>) decreases with increasing solute concentration; a decrease in Ψs causes a decrease in the total water potential.</a:t>
            </a:r>
          </a:p>
          <a:p>
            <a:pPr lvl="0" algn="l" rtl="0" fontAlgn="base"/>
            <a:r>
              <a:rPr lang="en-US" dirty="0">
                <a:solidFill>
                  <a:schemeClr val="tx1"/>
                </a:solidFill>
              </a:rPr>
              <a:t>*The internal water potential of a plant cell is more negative than pure water; this causes water to move from the soil into plant roots via osmosis..</a:t>
            </a:r>
          </a:p>
          <a:p>
            <a:pPr algn="l" rtl="0"/>
            <a:r>
              <a:rPr lang="en-US" dirty="0" smtClean="0"/>
              <a:t>*</a:t>
            </a:r>
            <a:endParaRPr lang="ar-IQ"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9144000" cy="6643710"/>
          </a:xfrm>
        </p:spPr>
        <p:txBody>
          <a:bodyPr>
            <a:normAutofit fontScale="77500" lnSpcReduction="20000"/>
          </a:bodyPr>
          <a:lstStyle/>
          <a:p>
            <a:pPr algn="l" rtl="0" fontAlgn="base"/>
            <a:r>
              <a:rPr lang="en-US" b="1" dirty="0"/>
              <a:t>Key Points</a:t>
            </a:r>
            <a:endParaRPr lang="en-US" dirty="0"/>
          </a:p>
          <a:p>
            <a:pPr lvl="0" algn="l" rtl="0" fontAlgn="base"/>
            <a:r>
              <a:rPr lang="en-US" dirty="0"/>
              <a:t>The higher the pressure potential (</a:t>
            </a:r>
            <a:r>
              <a:rPr lang="en-US" dirty="0" err="1"/>
              <a:t>Ψ</a:t>
            </a:r>
            <a:r>
              <a:rPr lang="en-US" baseline="-25000" dirty="0" err="1"/>
              <a:t>p</a:t>
            </a:r>
            <a:r>
              <a:rPr lang="en-US" dirty="0"/>
              <a:t>), the more potential energy in a system: a positive </a:t>
            </a:r>
            <a:r>
              <a:rPr lang="en-US" dirty="0" err="1"/>
              <a:t>Ψ</a:t>
            </a:r>
            <a:r>
              <a:rPr lang="en-US" baseline="-25000" dirty="0" err="1"/>
              <a:t>p</a:t>
            </a:r>
            <a:r>
              <a:rPr lang="en-US" dirty="0"/>
              <a:t> increases </a:t>
            </a:r>
            <a:r>
              <a:rPr lang="en-US" dirty="0" err="1"/>
              <a:t>Ψ</a:t>
            </a:r>
            <a:r>
              <a:rPr lang="en-US" baseline="-25000" dirty="0" err="1"/>
              <a:t>total</a:t>
            </a:r>
            <a:r>
              <a:rPr lang="en-US" dirty="0"/>
              <a:t>, while a negative </a:t>
            </a:r>
            <a:r>
              <a:rPr lang="en-US" dirty="0" err="1"/>
              <a:t>Ψ</a:t>
            </a:r>
            <a:r>
              <a:rPr lang="en-US" baseline="-25000" dirty="0" err="1"/>
              <a:t>p</a:t>
            </a:r>
            <a:r>
              <a:rPr lang="en-US" dirty="0"/>
              <a:t> decreases </a:t>
            </a:r>
            <a:r>
              <a:rPr lang="en-US" dirty="0" err="1"/>
              <a:t>Ψ</a:t>
            </a:r>
            <a:r>
              <a:rPr lang="en-US" baseline="-25000" dirty="0" err="1"/>
              <a:t>total</a:t>
            </a:r>
            <a:r>
              <a:rPr lang="en-US" dirty="0"/>
              <a:t>.</a:t>
            </a:r>
          </a:p>
          <a:p>
            <a:pPr lvl="0" algn="l" rtl="0" fontAlgn="base"/>
            <a:r>
              <a:rPr lang="en-US" dirty="0"/>
              <a:t>Positive pressure inside cells is contained by the cell wall, producing </a:t>
            </a:r>
            <a:r>
              <a:rPr lang="en-US" dirty="0" err="1"/>
              <a:t>turgor</a:t>
            </a:r>
            <a:r>
              <a:rPr lang="en-US" dirty="0"/>
              <a:t> pressure, which is responsible for maintaining the structure of leaves; absence of </a:t>
            </a:r>
            <a:r>
              <a:rPr lang="en-US" dirty="0" err="1"/>
              <a:t>turgor</a:t>
            </a:r>
            <a:r>
              <a:rPr lang="en-US" dirty="0"/>
              <a:t> pressure causes wilting.</a:t>
            </a:r>
          </a:p>
          <a:p>
            <a:pPr lvl="0" algn="l" rtl="0" fontAlgn="base"/>
            <a:r>
              <a:rPr lang="en-US" dirty="0"/>
              <a:t>Plants lose water (and </a:t>
            </a:r>
            <a:r>
              <a:rPr lang="en-US" dirty="0" err="1"/>
              <a:t>turgor</a:t>
            </a:r>
            <a:r>
              <a:rPr lang="en-US" dirty="0"/>
              <a:t> pressure) via transpiration through the stomata in the leaves and replenish it via positive pressure in the roots.</a:t>
            </a:r>
          </a:p>
          <a:p>
            <a:pPr lvl="0" algn="l" rtl="0" fontAlgn="base"/>
            <a:r>
              <a:rPr lang="en-US" dirty="0"/>
              <a:t>Pressure potential is controlled by solute potential (when solute potential decreases, pressure potential increases) and the opening and closing of stomata.</a:t>
            </a:r>
          </a:p>
          <a:p>
            <a:pPr lvl="0" algn="l" rtl="0" fontAlgn="base"/>
            <a:r>
              <a:rPr lang="en-US" dirty="0"/>
              <a:t>Gravity potential (</a:t>
            </a:r>
            <a:r>
              <a:rPr lang="en-US" dirty="0" err="1"/>
              <a:t>Ψ</a:t>
            </a:r>
            <a:r>
              <a:rPr lang="en-US" baseline="-25000" dirty="0" err="1"/>
              <a:t>g</a:t>
            </a:r>
            <a:r>
              <a:rPr lang="en-US" dirty="0"/>
              <a:t>) removes potential energy from the system because gravity pulls water downwards to the soil, reducing </a:t>
            </a:r>
            <a:r>
              <a:rPr lang="en-US" dirty="0" err="1"/>
              <a:t>Ψ</a:t>
            </a:r>
            <a:r>
              <a:rPr lang="en-US" baseline="-25000" dirty="0" err="1"/>
              <a:t>total</a:t>
            </a:r>
            <a:r>
              <a:rPr lang="en-US" dirty="0"/>
              <a:t>.</a:t>
            </a:r>
          </a:p>
          <a:p>
            <a:pPr lvl="0" algn="l" rtl="0" fontAlgn="base"/>
            <a:r>
              <a:rPr lang="en-US" dirty="0" err="1"/>
              <a:t>Matric</a:t>
            </a:r>
            <a:r>
              <a:rPr lang="en-US" dirty="0"/>
              <a:t> potential (</a:t>
            </a:r>
            <a:r>
              <a:rPr lang="en-US" dirty="0" err="1"/>
              <a:t>Ψ</a:t>
            </a:r>
            <a:r>
              <a:rPr lang="en-US" baseline="-25000" dirty="0" err="1"/>
              <a:t>m</a:t>
            </a:r>
            <a:r>
              <a:rPr lang="en-US" dirty="0"/>
              <a:t>) removes energy from the system because water molecules bind to the cellulose matrix of the plant’s cell walls.</a:t>
            </a:r>
          </a:p>
          <a:p>
            <a:pPr algn="l">
              <a:buNone/>
            </a:pPr>
            <a:endParaRPr lang="ar-IQ"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77500" lnSpcReduction="20000"/>
          </a:bodyPr>
          <a:lstStyle/>
          <a:p>
            <a:pPr algn="l" rtl="0" fontAlgn="base"/>
            <a:r>
              <a:rPr lang="en-US" b="1" dirty="0"/>
              <a:t>Key Terms</a:t>
            </a:r>
            <a:endParaRPr lang="en-US" dirty="0"/>
          </a:p>
          <a:p>
            <a:pPr lvl="0" algn="l" rtl="0" fontAlgn="base"/>
            <a:r>
              <a:rPr lang="en-US" b="1" dirty="0" err="1"/>
              <a:t>turgor</a:t>
            </a:r>
            <a:r>
              <a:rPr lang="en-US" b="1" dirty="0"/>
              <a:t> pressure</a:t>
            </a:r>
            <a:r>
              <a:rPr lang="en-US" dirty="0"/>
              <a:t>: pushes the plasma membrane against the cell wall of plant; caused by the osmotic flow of water from outside of the cell into the cell’s vacuole</a:t>
            </a:r>
          </a:p>
          <a:p>
            <a:pPr algn="l" rtl="0" fontAlgn="base"/>
            <a:r>
              <a:rPr lang="en-US" b="1" dirty="0"/>
              <a:t>Pressure Potential</a:t>
            </a:r>
            <a:endParaRPr lang="en-US" dirty="0"/>
          </a:p>
          <a:p>
            <a:pPr algn="l" rtl="0" fontAlgn="base"/>
            <a:r>
              <a:rPr lang="en-US" dirty="0"/>
              <a:t>Pressure potential is also called </a:t>
            </a:r>
            <a:r>
              <a:rPr lang="en-US" dirty="0" err="1"/>
              <a:t>turgor</a:t>
            </a:r>
            <a:r>
              <a:rPr lang="en-US" dirty="0"/>
              <a:t> potential or </a:t>
            </a:r>
            <a:r>
              <a:rPr lang="en-US" dirty="0" err="1"/>
              <a:t>turgor</a:t>
            </a:r>
            <a:r>
              <a:rPr lang="en-US" dirty="0"/>
              <a:t> pressure and is represented by </a:t>
            </a:r>
            <a:r>
              <a:rPr lang="en-US" dirty="0" err="1"/>
              <a:t>Ψ</a:t>
            </a:r>
            <a:r>
              <a:rPr lang="en-US" baseline="-25000" dirty="0" err="1"/>
              <a:t>p</a:t>
            </a:r>
            <a:r>
              <a:rPr lang="en-US" dirty="0"/>
              <a:t>. Pressure potential may be positive or negative; the higher the pressure, the greater potential energy in a system, and vice versa. Therefore, a positive </a:t>
            </a:r>
            <a:r>
              <a:rPr lang="en-US" dirty="0" err="1"/>
              <a:t>Ψ</a:t>
            </a:r>
            <a:r>
              <a:rPr lang="en-US" baseline="-25000" dirty="0" err="1"/>
              <a:t>p</a:t>
            </a:r>
            <a:r>
              <a:rPr lang="en-US" dirty="0"/>
              <a:t> (compression) increases </a:t>
            </a:r>
            <a:r>
              <a:rPr lang="en-US" dirty="0" err="1"/>
              <a:t>Ψ</a:t>
            </a:r>
            <a:r>
              <a:rPr lang="en-US" baseline="-25000" dirty="0" err="1"/>
              <a:t>total</a:t>
            </a:r>
            <a:r>
              <a:rPr lang="en-US" dirty="0"/>
              <a:t>, while a negative </a:t>
            </a:r>
            <a:r>
              <a:rPr lang="en-US" dirty="0" err="1"/>
              <a:t>Ψ</a:t>
            </a:r>
            <a:r>
              <a:rPr lang="en-US" baseline="-25000" dirty="0" err="1"/>
              <a:t>p</a:t>
            </a:r>
            <a:r>
              <a:rPr lang="en-US" dirty="0"/>
              <a:t> (tension) decreases </a:t>
            </a:r>
            <a:r>
              <a:rPr lang="en-US" dirty="0" err="1"/>
              <a:t>Ψ</a:t>
            </a:r>
            <a:r>
              <a:rPr lang="en-US" baseline="-25000" dirty="0" err="1"/>
              <a:t>total</a:t>
            </a:r>
            <a:r>
              <a:rPr lang="en-US" dirty="0"/>
              <a:t>. Positive pressure inside cells is contained by the cell wall, producing </a:t>
            </a:r>
            <a:r>
              <a:rPr lang="en-US" dirty="0" err="1"/>
              <a:t>turgor</a:t>
            </a:r>
            <a:r>
              <a:rPr lang="en-US" dirty="0"/>
              <a:t> pressure in a plant. </a:t>
            </a:r>
            <a:r>
              <a:rPr lang="en-US" dirty="0" err="1"/>
              <a:t>Turgor</a:t>
            </a:r>
            <a:r>
              <a:rPr lang="en-US" dirty="0"/>
              <a:t> pressure ensures that a plant can maintain its shape. A plant’s leaves wilt when the </a:t>
            </a:r>
            <a:r>
              <a:rPr lang="en-US" dirty="0" err="1"/>
              <a:t>turgor</a:t>
            </a:r>
            <a:r>
              <a:rPr lang="en-US" dirty="0"/>
              <a:t> pressure decreases and revive when the plant has been watered. Pressure potentials are typically around 0.6–0.8 </a:t>
            </a:r>
            <a:r>
              <a:rPr lang="en-US" dirty="0" err="1"/>
              <a:t>MPa</a:t>
            </a:r>
            <a:r>
              <a:rPr lang="en-US" dirty="0"/>
              <a:t>, but can reach as high as 1.5 </a:t>
            </a:r>
            <a:r>
              <a:rPr lang="en-US" dirty="0" err="1"/>
              <a:t>MPa</a:t>
            </a:r>
            <a:r>
              <a:rPr lang="en-US" dirty="0"/>
              <a:t> in a well-watered plant. As a comparison, most automobile tires are kept at a pressure of 30–34 psi or about 0.207-0.234 </a:t>
            </a:r>
            <a:r>
              <a:rPr lang="en-US" dirty="0" err="1"/>
              <a:t>MPa</a:t>
            </a:r>
            <a:r>
              <a:rPr lang="en-US" dirty="0"/>
              <a:t>. Water is lost from the leaves via transpiration (approaching </a:t>
            </a:r>
            <a:r>
              <a:rPr lang="en-US" dirty="0" err="1"/>
              <a:t>Ψ</a:t>
            </a:r>
            <a:r>
              <a:rPr lang="en-US" baseline="-25000" dirty="0" err="1"/>
              <a:t>p</a:t>
            </a:r>
            <a:r>
              <a:rPr lang="en-US" dirty="0"/>
              <a:t> = 0 </a:t>
            </a:r>
            <a:r>
              <a:rPr lang="en-US" dirty="0" err="1"/>
              <a:t>MPa</a:t>
            </a:r>
            <a:r>
              <a:rPr lang="en-US" dirty="0"/>
              <a:t> at the wilting point) and restored by uptake via the roots.</a:t>
            </a:r>
          </a:p>
          <a:p>
            <a:pPr algn="l">
              <a:buNone/>
            </a:pPr>
            <a:endParaRPr lang="ar-IQ"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image"/>
          <p:cNvPicPr>
            <a:picLocks noGrp="1"/>
          </p:cNvPicPr>
          <p:nvPr>
            <p:ph idx="1"/>
          </p:nvPr>
        </p:nvPicPr>
        <p:blipFill>
          <a:blip r:embed="rId2"/>
          <a:srcRect/>
          <a:stretch>
            <a:fillRect/>
          </a:stretch>
        </p:blipFill>
        <p:spPr bwMode="auto">
          <a:xfrm>
            <a:off x="1214414" y="285728"/>
            <a:ext cx="6215106" cy="3357562"/>
          </a:xfrm>
          <a:prstGeom prst="rect">
            <a:avLst/>
          </a:prstGeom>
          <a:noFill/>
          <a:ln w="9525">
            <a:noFill/>
            <a:miter lim="800000"/>
            <a:headEnd/>
            <a:tailEnd/>
          </a:ln>
        </p:spPr>
      </p:pic>
      <p:sp>
        <p:nvSpPr>
          <p:cNvPr id="14337" name="Rectangle 1"/>
          <p:cNvSpPr>
            <a:spLocks noChangeArrowheads="1"/>
          </p:cNvSpPr>
          <p:nvPr/>
        </p:nvSpPr>
        <p:spPr bwMode="auto">
          <a:xfrm>
            <a:off x="0" y="4143380"/>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373D3F"/>
                </a:solidFill>
                <a:effectLst/>
                <a:latin typeface="Georgia" pitchFamily="18" charset="0"/>
                <a:ea typeface="Times New Roman" pitchFamily="18" charset="0"/>
                <a:cs typeface="Arial" pitchFamily="34" charset="0"/>
              </a:rPr>
              <a:t>Turgor</a:t>
            </a:r>
            <a:r>
              <a:rPr kumimoji="0" lang="en-US" sz="2000" b="1" i="0" u="none" strike="noStrike" cap="none" normalizeH="0" baseline="0" dirty="0" smtClean="0">
                <a:ln>
                  <a:noFill/>
                </a:ln>
                <a:solidFill>
                  <a:srgbClr val="373D3F"/>
                </a:solidFill>
                <a:effectLst/>
                <a:latin typeface="Georgia" pitchFamily="18" charset="0"/>
                <a:ea typeface="Times New Roman" pitchFamily="18" charset="0"/>
                <a:cs typeface="Arial" pitchFamily="34" charset="0"/>
              </a:rPr>
              <a:t> pressure</a:t>
            </a:r>
            <a:r>
              <a:rPr kumimoji="0" lang="en-US" sz="2000" b="0" i="0" u="none" strike="noStrike" cap="none" normalizeH="0" baseline="0" dirty="0" smtClean="0">
                <a:ln>
                  <a:noFill/>
                </a:ln>
                <a:solidFill>
                  <a:srgbClr val="373D3F"/>
                </a:solidFill>
                <a:effectLst/>
                <a:latin typeface="Georgia" pitchFamily="18" charset="0"/>
                <a:ea typeface="Times New Roman" pitchFamily="18" charset="0"/>
                <a:cs typeface="Arial" pitchFamily="34" charset="0"/>
              </a:rPr>
              <a:t>: When (a) total water potential (</a:t>
            </a:r>
            <a:r>
              <a:rPr kumimoji="0" lang="en-US" sz="2000" b="0" i="0" u="none" strike="noStrike" cap="none" normalizeH="0" baseline="0" dirty="0" err="1" smtClean="0">
                <a:ln>
                  <a:noFill/>
                </a:ln>
                <a:solidFill>
                  <a:srgbClr val="373D3F"/>
                </a:solidFill>
                <a:effectLst/>
                <a:latin typeface="Georgia" pitchFamily="18" charset="0"/>
                <a:ea typeface="Times New Roman" pitchFamily="18" charset="0"/>
                <a:cs typeface="Arial" pitchFamily="34" charset="0"/>
              </a:rPr>
              <a:t>Ψtotal</a:t>
            </a:r>
            <a:r>
              <a:rPr kumimoji="0" lang="en-US" sz="2000" b="0" i="0" u="none" strike="noStrike" cap="none" normalizeH="0" baseline="0" dirty="0" smtClean="0">
                <a:ln>
                  <a:noFill/>
                </a:ln>
                <a:solidFill>
                  <a:srgbClr val="373D3F"/>
                </a:solidFill>
                <a:effectLst/>
                <a:latin typeface="Georgia" pitchFamily="18" charset="0"/>
                <a:ea typeface="Times New Roman" pitchFamily="18" charset="0"/>
                <a:cs typeface="Arial" pitchFamily="34" charset="0"/>
              </a:rPr>
              <a:t>) is lower outside the cells than inside, water moves out of the cells and the plant wilts. When (b) the total water potential is higher outside the plant cells than inside, water moves into the cells, resulting in </a:t>
            </a:r>
            <a:r>
              <a:rPr kumimoji="0" lang="en-US" sz="2000" b="0" i="0" u="none" strike="noStrike" cap="none" normalizeH="0" baseline="0" dirty="0" err="1" smtClean="0">
                <a:ln>
                  <a:noFill/>
                </a:ln>
                <a:solidFill>
                  <a:srgbClr val="373D3F"/>
                </a:solidFill>
                <a:effectLst/>
                <a:latin typeface="Georgia" pitchFamily="18" charset="0"/>
                <a:ea typeface="Times New Roman" pitchFamily="18" charset="0"/>
                <a:cs typeface="Arial" pitchFamily="34" charset="0"/>
              </a:rPr>
              <a:t>turgor</a:t>
            </a:r>
            <a:r>
              <a:rPr kumimoji="0" lang="en-US" sz="2000" b="0" i="0" u="none" strike="noStrike" cap="none" normalizeH="0" baseline="0" dirty="0" smtClean="0">
                <a:ln>
                  <a:noFill/>
                </a:ln>
                <a:solidFill>
                  <a:srgbClr val="373D3F"/>
                </a:solidFill>
                <a:effectLst/>
                <a:latin typeface="Georgia" pitchFamily="18" charset="0"/>
                <a:ea typeface="Times New Roman" pitchFamily="18" charset="0"/>
                <a:cs typeface="Arial" pitchFamily="34" charset="0"/>
              </a:rPr>
              <a:t> pressure (</a:t>
            </a:r>
            <a:r>
              <a:rPr kumimoji="0" lang="en-US" sz="2000" b="0" i="0" u="none" strike="noStrike" cap="none" normalizeH="0" baseline="0" dirty="0" err="1" smtClean="0">
                <a:ln>
                  <a:noFill/>
                </a:ln>
                <a:solidFill>
                  <a:srgbClr val="373D3F"/>
                </a:solidFill>
                <a:effectLst/>
                <a:latin typeface="Georgia" pitchFamily="18" charset="0"/>
                <a:ea typeface="Times New Roman" pitchFamily="18" charset="0"/>
                <a:cs typeface="Arial" pitchFamily="34" charset="0"/>
              </a:rPr>
              <a:t>Ψp</a:t>
            </a:r>
            <a:r>
              <a:rPr kumimoji="0" lang="en-US" sz="2000" b="0" i="0" u="none" strike="noStrike" cap="none" normalizeH="0" baseline="0" dirty="0" smtClean="0">
                <a:ln>
                  <a:noFill/>
                </a:ln>
                <a:solidFill>
                  <a:srgbClr val="373D3F"/>
                </a:solidFill>
                <a:effectLst/>
                <a:latin typeface="Georgia" pitchFamily="18" charset="0"/>
                <a:ea typeface="Times New Roman" pitchFamily="18" charset="0"/>
                <a:cs typeface="Arial" pitchFamily="34" charset="0"/>
              </a:rPr>
              <a:t>), keeping the plant erect.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62500" lnSpcReduction="20000"/>
          </a:bodyPr>
          <a:lstStyle/>
          <a:p>
            <a:pPr algn="l" rtl="0" fontAlgn="base"/>
            <a:r>
              <a:rPr lang="en-US" dirty="0"/>
              <a:t>A plant can manipulate </a:t>
            </a:r>
            <a:r>
              <a:rPr lang="en-US" dirty="0" err="1"/>
              <a:t>Ψ</a:t>
            </a:r>
            <a:r>
              <a:rPr lang="en-US" baseline="-25000" dirty="0" err="1"/>
              <a:t>p</a:t>
            </a:r>
            <a:r>
              <a:rPr lang="en-US" dirty="0"/>
              <a:t> via its ability to manipulate Ψ</a:t>
            </a:r>
            <a:r>
              <a:rPr lang="en-US" baseline="-25000" dirty="0"/>
              <a:t>s</a:t>
            </a:r>
            <a:r>
              <a:rPr lang="en-US" dirty="0"/>
              <a:t> (solute potential) and by the process of osmosis. Plants must overcome the negative forces of gravity potential (</a:t>
            </a:r>
            <a:r>
              <a:rPr lang="en-US" dirty="0" err="1"/>
              <a:t>Ψg</a:t>
            </a:r>
            <a:r>
              <a:rPr lang="en-US" dirty="0"/>
              <a:t>) and </a:t>
            </a:r>
            <a:r>
              <a:rPr lang="en-US" dirty="0" err="1"/>
              <a:t>matric</a:t>
            </a:r>
            <a:r>
              <a:rPr lang="en-US" dirty="0"/>
              <a:t> potential (</a:t>
            </a:r>
            <a:r>
              <a:rPr lang="en-US" dirty="0" err="1"/>
              <a:t>Ψm</a:t>
            </a:r>
            <a:r>
              <a:rPr lang="en-US" dirty="0"/>
              <a:t>) to maintain a positive pressure potential. If a plant cell increases the </a:t>
            </a:r>
            <a:r>
              <a:rPr lang="en-US" dirty="0" err="1"/>
              <a:t>cytoplasmic</a:t>
            </a:r>
            <a:r>
              <a:rPr lang="en-US" dirty="0"/>
              <a:t> solute concentration:</a:t>
            </a:r>
          </a:p>
          <a:p>
            <a:pPr lvl="0" algn="l" rtl="0" fontAlgn="base"/>
            <a:r>
              <a:rPr lang="en-US" dirty="0"/>
              <a:t>Ψ</a:t>
            </a:r>
            <a:r>
              <a:rPr lang="en-US" baseline="-25000" dirty="0"/>
              <a:t>s</a:t>
            </a:r>
            <a:r>
              <a:rPr lang="en-US" dirty="0"/>
              <a:t> will decline</a:t>
            </a:r>
          </a:p>
          <a:p>
            <a:pPr lvl="0" algn="l" rtl="0" fontAlgn="base"/>
            <a:r>
              <a:rPr lang="en-US" dirty="0" err="1"/>
              <a:t>Ψ</a:t>
            </a:r>
            <a:r>
              <a:rPr lang="en-US" baseline="-25000" dirty="0" err="1"/>
              <a:t>total</a:t>
            </a:r>
            <a:r>
              <a:rPr lang="en-US" dirty="0"/>
              <a:t> will decline</a:t>
            </a:r>
          </a:p>
          <a:p>
            <a:pPr lvl="0" algn="l" rtl="0" fontAlgn="base"/>
            <a:r>
              <a:rPr lang="en-US" dirty="0"/>
              <a:t>the Δ between the cell and the surrounding tissue will decline</a:t>
            </a:r>
          </a:p>
          <a:p>
            <a:pPr lvl="0" algn="l" rtl="0" fontAlgn="base"/>
            <a:r>
              <a:rPr lang="en-US" dirty="0"/>
              <a:t>water will move into the cell by osmosis</a:t>
            </a:r>
          </a:p>
          <a:p>
            <a:pPr lvl="0" algn="l" rtl="0" fontAlgn="base"/>
            <a:r>
              <a:rPr lang="en-US" dirty="0" err="1"/>
              <a:t>Ψ</a:t>
            </a:r>
            <a:r>
              <a:rPr lang="en-US" baseline="-25000" dirty="0" err="1"/>
              <a:t>p</a:t>
            </a:r>
            <a:r>
              <a:rPr lang="en-US" dirty="0"/>
              <a:t> will increase.</a:t>
            </a:r>
          </a:p>
          <a:p>
            <a:pPr algn="l" rtl="0" fontAlgn="base"/>
            <a:r>
              <a:rPr lang="en-US" dirty="0"/>
              <a:t>Plants can also regulate </a:t>
            </a:r>
            <a:r>
              <a:rPr lang="en-US" dirty="0" err="1"/>
              <a:t>Ψ</a:t>
            </a:r>
            <a:r>
              <a:rPr lang="en-US" baseline="-25000" dirty="0" err="1"/>
              <a:t>p</a:t>
            </a:r>
            <a:r>
              <a:rPr lang="en-US" dirty="0"/>
              <a:t> by opening and closing the stomata. </a:t>
            </a:r>
            <a:r>
              <a:rPr lang="en-US" dirty="0" err="1"/>
              <a:t>Stomatal</a:t>
            </a:r>
            <a:r>
              <a:rPr lang="en-US" dirty="0"/>
              <a:t> openings allow water to evaporate from the leaf, reducing </a:t>
            </a:r>
            <a:r>
              <a:rPr lang="en-US" dirty="0" err="1"/>
              <a:t>Ψ</a:t>
            </a:r>
            <a:r>
              <a:rPr lang="en-US" baseline="-25000" dirty="0" err="1"/>
              <a:t>p</a:t>
            </a:r>
            <a:r>
              <a:rPr lang="en-US" dirty="0"/>
              <a:t> and </a:t>
            </a:r>
            <a:r>
              <a:rPr lang="en-US" dirty="0" err="1"/>
              <a:t>Ψ</a:t>
            </a:r>
            <a:r>
              <a:rPr lang="en-US" baseline="-25000" dirty="0" err="1"/>
              <a:t>total</a:t>
            </a:r>
            <a:r>
              <a:rPr lang="en-US" dirty="0"/>
              <a:t>. This increases water potential between the water in the </a:t>
            </a:r>
            <a:r>
              <a:rPr lang="en-US" dirty="0" err="1"/>
              <a:t>the</a:t>
            </a:r>
            <a:r>
              <a:rPr lang="en-US" dirty="0"/>
              <a:t> petiole (base of the leaf) and in the leaf, thereby encouraging water to flow from the petiole into the leaf.</a:t>
            </a:r>
          </a:p>
          <a:p>
            <a:pPr algn="l" rtl="0" fontAlgn="base"/>
            <a:r>
              <a:rPr lang="en-US" b="1" dirty="0"/>
              <a:t>Gravity Potential</a:t>
            </a:r>
            <a:endParaRPr lang="en-US" dirty="0"/>
          </a:p>
          <a:p>
            <a:pPr algn="l" rtl="0" fontAlgn="base"/>
            <a:r>
              <a:rPr lang="en-US" dirty="0"/>
              <a:t>Gravity potential (</a:t>
            </a:r>
            <a:r>
              <a:rPr lang="en-US" dirty="0" err="1"/>
              <a:t>Ψ</a:t>
            </a:r>
            <a:r>
              <a:rPr lang="en-US" baseline="-25000" dirty="0" err="1"/>
              <a:t>g</a:t>
            </a:r>
            <a:r>
              <a:rPr lang="en-US" dirty="0"/>
              <a:t>) is always negative or zero in a plant with no height. Without height, there is no potential energy in the system. The force of gravity pulls water downwards to the soil, which reduces the total amount of potential energy in the water in the plant (</a:t>
            </a:r>
            <a:r>
              <a:rPr lang="en-US" dirty="0" err="1"/>
              <a:t>Ψ</a:t>
            </a:r>
            <a:r>
              <a:rPr lang="en-US" baseline="-25000" dirty="0" err="1"/>
              <a:t>total</a:t>
            </a:r>
            <a:r>
              <a:rPr lang="en-US" dirty="0"/>
              <a:t>). The taller the plant, the taller the water column, and the more influential </a:t>
            </a:r>
            <a:r>
              <a:rPr lang="en-US" dirty="0" err="1"/>
              <a:t>Ψ</a:t>
            </a:r>
            <a:r>
              <a:rPr lang="en-US" baseline="-25000" dirty="0" err="1"/>
              <a:t>g</a:t>
            </a:r>
            <a:r>
              <a:rPr lang="en-US" dirty="0"/>
              <a:t> becomes. On a cellular scale and in short plants, this effect is negligible and easily ignored. However, over the height of a tall tree like a giant coastal redwood, the plant must overcome an extra 1MPa of resistance because of the gravitational pull of –0.1 </a:t>
            </a:r>
            <a:r>
              <a:rPr lang="en-US" dirty="0" err="1"/>
              <a:t>MPa</a:t>
            </a:r>
            <a:r>
              <a:rPr lang="en-US" dirty="0"/>
              <a:t> m</a:t>
            </a:r>
            <a:r>
              <a:rPr lang="en-US" baseline="30000" dirty="0"/>
              <a:t>-1</a:t>
            </a:r>
            <a:r>
              <a:rPr lang="en-US" dirty="0"/>
              <a:t>.</a:t>
            </a:r>
          </a:p>
          <a:p>
            <a:pPr algn="l">
              <a:buNone/>
            </a:pPr>
            <a:endParaRPr lang="ar-IQ"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55000" lnSpcReduction="20000"/>
          </a:bodyPr>
          <a:lstStyle/>
          <a:p>
            <a:pPr algn="l" rtl="0" fontAlgn="base"/>
            <a:r>
              <a:rPr lang="en-US" b="1" dirty="0" err="1"/>
              <a:t>Matric</a:t>
            </a:r>
            <a:r>
              <a:rPr lang="en-US" b="1" dirty="0"/>
              <a:t> Potential</a:t>
            </a:r>
            <a:endParaRPr lang="en-US" dirty="0"/>
          </a:p>
          <a:p>
            <a:pPr algn="l" rtl="0" fontAlgn="base"/>
            <a:r>
              <a:rPr lang="en-US" dirty="0" err="1"/>
              <a:t>Matric</a:t>
            </a:r>
            <a:r>
              <a:rPr lang="en-US" dirty="0"/>
              <a:t> potential (</a:t>
            </a:r>
            <a:r>
              <a:rPr lang="en-US" dirty="0" err="1"/>
              <a:t>Ψ</a:t>
            </a:r>
            <a:r>
              <a:rPr lang="en-US" baseline="-25000" dirty="0" err="1"/>
              <a:t>m</a:t>
            </a:r>
            <a:r>
              <a:rPr lang="en-US" dirty="0"/>
              <a:t>) is the amount of water bound to the matrix of a plant via hydrogen bonds and is always negative to zero. In a dry system, it can be as low as –2 </a:t>
            </a:r>
            <a:r>
              <a:rPr lang="en-US" dirty="0" err="1"/>
              <a:t>MPa</a:t>
            </a:r>
            <a:r>
              <a:rPr lang="en-US" dirty="0"/>
              <a:t> in a dry seed or as high as zero in a water-saturated system. Every plant cell has a cellulosic cell wall, which is hydrophilic and provides a matrix for water adhesion, hence the name </a:t>
            </a:r>
            <a:r>
              <a:rPr lang="en-US" dirty="0" err="1"/>
              <a:t>matric</a:t>
            </a:r>
            <a:r>
              <a:rPr lang="en-US" dirty="0"/>
              <a:t> potential. The binding of water to a matrix always removes or consumes potential energy from the system. </a:t>
            </a:r>
            <a:r>
              <a:rPr lang="en-US" dirty="0" err="1"/>
              <a:t>Ψ</a:t>
            </a:r>
            <a:r>
              <a:rPr lang="en-US" baseline="-25000" dirty="0" err="1"/>
              <a:t>m</a:t>
            </a:r>
            <a:r>
              <a:rPr lang="en-US" dirty="0"/>
              <a:t> is similar to solute potential because the hydrogen bonds remove energy from the total system. However, in solute potential, the other components are soluble, hydrophilic solute molecules, whereas in </a:t>
            </a:r>
            <a:r>
              <a:rPr lang="en-US" dirty="0" err="1"/>
              <a:t>Ψ</a:t>
            </a:r>
            <a:r>
              <a:rPr lang="en-US" baseline="-25000" dirty="0" err="1"/>
              <a:t>m</a:t>
            </a:r>
            <a:r>
              <a:rPr lang="en-US" dirty="0"/>
              <a:t>, the other components are insoluble, hydrophilic molecules of the plant cell wall. </a:t>
            </a:r>
            <a:r>
              <a:rPr lang="en-US" baseline="-25000" dirty="0"/>
              <a:t>m</a:t>
            </a:r>
            <a:r>
              <a:rPr lang="en-US" dirty="0"/>
              <a:t> cannot be manipulated by the plant and is typically ignored in well-watered roots, stems, and leaves.</a:t>
            </a:r>
          </a:p>
          <a:p>
            <a:pPr algn="l" rtl="0" fontAlgn="base"/>
            <a:r>
              <a:rPr lang="en-US" b="1" dirty="0"/>
              <a:t>Movement of Water and Minerals in the Xylem</a:t>
            </a:r>
            <a:endParaRPr lang="en-US" dirty="0"/>
          </a:p>
          <a:p>
            <a:pPr algn="l" rtl="0" fontAlgn="base"/>
            <a:r>
              <a:rPr lang="en-US" dirty="0"/>
              <a:t>Transpiration aids in the movement of water and minerals in the xylem, but it must be controlled in order to prevent water loss.</a:t>
            </a:r>
          </a:p>
          <a:p>
            <a:pPr algn="l" rtl="0" fontAlgn="base"/>
            <a:r>
              <a:rPr lang="en-US" b="1" dirty="0"/>
              <a:t>Key Points</a:t>
            </a:r>
            <a:endParaRPr lang="en-US" dirty="0"/>
          </a:p>
          <a:p>
            <a:pPr lvl="0" algn="l" rtl="0" fontAlgn="base"/>
            <a:r>
              <a:rPr lang="en-US" dirty="0"/>
              <a:t>The cohesion – tension theory of sap ascent explains how </a:t>
            </a:r>
            <a:r>
              <a:rPr lang="en-US" dirty="0" err="1"/>
              <a:t>how</a:t>
            </a:r>
            <a:r>
              <a:rPr lang="en-US" dirty="0"/>
              <a:t> water is pulled up from the roots to the top of the plant.</a:t>
            </a:r>
          </a:p>
          <a:p>
            <a:pPr lvl="0" algn="l" rtl="0" fontAlgn="base"/>
            <a:r>
              <a:rPr lang="en-US" dirty="0"/>
              <a:t>Evaporation from </a:t>
            </a:r>
            <a:r>
              <a:rPr lang="en-US" dirty="0" err="1"/>
              <a:t>mesophyll</a:t>
            </a:r>
            <a:r>
              <a:rPr lang="en-US" dirty="0"/>
              <a:t> cells in the leaves produces a negative water potential gradient that causes water and minerals to move upwards from the roots through the xylem.</a:t>
            </a:r>
          </a:p>
          <a:p>
            <a:pPr lvl="0" algn="l" rtl="0" fontAlgn="base"/>
            <a:r>
              <a:rPr lang="en-US" dirty="0"/>
              <a:t>Gas bubbles in the xylem can interrupt the flow of water in the plant, so they must be reduced through small perforations between vessel elements.</a:t>
            </a:r>
          </a:p>
          <a:p>
            <a:pPr lvl="0" algn="l" rtl="0" fontAlgn="base"/>
            <a:r>
              <a:rPr lang="en-US" dirty="0"/>
              <a:t>Transpiration is controlled by the opening and closing of stomata in response to environmental cues.</a:t>
            </a:r>
          </a:p>
          <a:p>
            <a:pPr lvl="0" algn="l" rtl="0" fontAlgn="base"/>
            <a:r>
              <a:rPr lang="en-US" dirty="0"/>
              <a:t>Stomata must open for photosynthesis and respiration, but when stomata are open, water vapor is lost to the external environment, increasing the rate of transpiration.</a:t>
            </a:r>
          </a:p>
          <a:p>
            <a:pPr lvl="0" algn="l" rtl="0" fontAlgn="base"/>
            <a:r>
              <a:rPr lang="en-US" dirty="0"/>
              <a:t>Desert plants and plants with limited water access prevent transpiration and excess water loss by utilizing a thicker cuticle, </a:t>
            </a:r>
            <a:r>
              <a:rPr lang="en-US" dirty="0" err="1"/>
              <a:t>trichomes</a:t>
            </a:r>
            <a:r>
              <a:rPr lang="en-US" dirty="0"/>
              <a:t>, or multiple epidermal layers.</a:t>
            </a:r>
          </a:p>
          <a:p>
            <a:pPr algn="l">
              <a:buNone/>
            </a:pPr>
            <a:endParaRPr lang="ar-IQ"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62500" lnSpcReduction="20000"/>
          </a:bodyPr>
          <a:lstStyle/>
          <a:p>
            <a:pPr algn="l" rtl="0" fontAlgn="base"/>
            <a:r>
              <a:rPr lang="en-US" b="1" dirty="0"/>
              <a:t>Key Terms</a:t>
            </a:r>
            <a:endParaRPr lang="en-US" dirty="0"/>
          </a:p>
          <a:p>
            <a:pPr lvl="0" algn="l" rtl="0" fontAlgn="base"/>
            <a:r>
              <a:rPr lang="en-US" b="1" dirty="0"/>
              <a:t>cohesion–tension theory of sap ascent</a:t>
            </a:r>
            <a:r>
              <a:rPr lang="en-US" dirty="0"/>
              <a:t>: explains the process of water flow upwards (against the force of gravity) through the xylem of plants</a:t>
            </a:r>
          </a:p>
          <a:p>
            <a:pPr lvl="0" algn="l" rtl="0" fontAlgn="base"/>
            <a:r>
              <a:rPr lang="en-US" b="1" dirty="0" err="1"/>
              <a:t>cavitation</a:t>
            </a:r>
            <a:r>
              <a:rPr lang="en-US" dirty="0"/>
              <a:t>: the formation, in a fluid, of vapor bubbles that can interrupt water flow through the plant</a:t>
            </a:r>
          </a:p>
          <a:p>
            <a:pPr lvl="0" algn="l" rtl="0" fontAlgn="base"/>
            <a:r>
              <a:rPr lang="en-US" b="1" dirty="0" err="1"/>
              <a:t>trichome</a:t>
            </a:r>
            <a:r>
              <a:rPr lang="en-US" dirty="0"/>
              <a:t>: a hair- or scale-like extension of the epidermis of a plant</a:t>
            </a:r>
          </a:p>
          <a:p>
            <a:pPr algn="l" rtl="0" fontAlgn="base"/>
            <a:r>
              <a:rPr lang="en-US" b="1" dirty="0"/>
              <a:t>Movement of Water and Minerals in the Xylem</a:t>
            </a:r>
            <a:endParaRPr lang="en-US" dirty="0"/>
          </a:p>
          <a:p>
            <a:pPr algn="l" rtl="0" fontAlgn="base"/>
            <a:r>
              <a:rPr lang="en-US" dirty="0"/>
              <a:t>Most plants obtain the water and minerals they need through their roots. The path taken is: soil -&gt; roots -&gt; stems -&gt; leaves. The minerals (e.g., K+, Ca2+) travel dissolved in the water (often accompanied by various organic molecules supplied by root cells). Water and minerals enter the root by separate paths which eventually converge in the stele, or central vascular bundle in roots.</a:t>
            </a:r>
          </a:p>
          <a:p>
            <a:pPr algn="l" rtl="0" fontAlgn="base"/>
            <a:r>
              <a:rPr lang="en-US" dirty="0"/>
              <a:t>Transpiration is the loss of water from the plant through evaporation at the leaf surface. It is the main driver of water movement in the xylem. Transpiration is caused by the evaporation of water at the leaf, or atmosphere interface; it creates negative pressure (tension) equivalent to –2 </a:t>
            </a:r>
            <a:r>
              <a:rPr lang="en-US" dirty="0" err="1"/>
              <a:t>MPa</a:t>
            </a:r>
            <a:r>
              <a:rPr lang="en-US" dirty="0"/>
              <a:t> at the leaf surface. However, this value varies greatly depending on the vapor pressure deficit, which can be insignificant at high relative humidity (RH) and substantial at low RH. Water from the roots is pulled up by this tension. At night, when stomata close and transpiration stops, the water is held in the stem and leaf by the cohesion of water molecules to each other as well as the adhesion of water to the cell walls of the xylem vessels and </a:t>
            </a:r>
            <a:r>
              <a:rPr lang="en-US" dirty="0" err="1"/>
              <a:t>tracheids</a:t>
            </a:r>
            <a:r>
              <a:rPr lang="en-US" dirty="0"/>
              <a:t>. This is called the cohesion–tension theory of sap ascent.</a:t>
            </a:r>
          </a:p>
          <a:p>
            <a:pPr algn="l">
              <a:buNone/>
            </a:pPr>
            <a:endParaRPr lang="ar-IQ"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8929718" cy="6858000"/>
          </a:xfrm>
        </p:spPr>
        <p:txBody>
          <a:bodyPr>
            <a:normAutofit fontScale="77500" lnSpcReduction="20000"/>
          </a:bodyPr>
          <a:lstStyle/>
          <a:p>
            <a:pPr algn="just" rtl="0">
              <a:buNone/>
            </a:pPr>
            <a:r>
              <a:rPr lang="en-US" dirty="0" smtClean="0"/>
              <a:t>    The </a:t>
            </a:r>
            <a:r>
              <a:rPr lang="en-US" dirty="0"/>
              <a:t>cohesion-tension theory explains how water moves up through the xylem. Inside the leaf at the cellular level, water on the surface of </a:t>
            </a:r>
            <a:r>
              <a:rPr lang="en-US" dirty="0" err="1"/>
              <a:t>mesophyll</a:t>
            </a:r>
            <a:r>
              <a:rPr lang="en-US" dirty="0"/>
              <a:t> cells saturates the cellulose </a:t>
            </a:r>
            <a:r>
              <a:rPr lang="en-US" dirty="0" err="1"/>
              <a:t>microfibrils</a:t>
            </a:r>
            <a:r>
              <a:rPr lang="en-US" dirty="0"/>
              <a:t> of the primary cell wall. The leaf contains many large intercellular air spaces for the exchange of oxygen for carbon dioxide, which is required for photosynthesis. The wet cell wall is exposed to the internal air space and the water on the surface of the cells evaporates into the air spaces. This decreases the thin film on the surface of the </a:t>
            </a:r>
            <a:r>
              <a:rPr lang="en-US" dirty="0" err="1"/>
              <a:t>mesophyll</a:t>
            </a:r>
            <a:r>
              <a:rPr lang="en-US" dirty="0"/>
              <a:t> cells. The decrease creates a greater tension on the water in the </a:t>
            </a:r>
            <a:r>
              <a:rPr lang="en-US" dirty="0" err="1"/>
              <a:t>mesophyll</a:t>
            </a:r>
            <a:r>
              <a:rPr lang="en-US" dirty="0"/>
              <a:t> cells, thereby increasing the pull on the water in the xylem vessels. The xylem vessels and </a:t>
            </a:r>
            <a:r>
              <a:rPr lang="en-US" dirty="0" err="1"/>
              <a:t>tracheids</a:t>
            </a:r>
            <a:r>
              <a:rPr lang="en-US" dirty="0"/>
              <a:t> are structurally adapted to cope with large changes in pressure. Small perforations between vessel elements reduce the number and size of gas bubbles that form via a process called </a:t>
            </a:r>
            <a:r>
              <a:rPr lang="en-US" dirty="0" err="1"/>
              <a:t>cavitation</a:t>
            </a:r>
            <a:r>
              <a:rPr lang="en-US" dirty="0"/>
              <a:t>. The formation of gas bubbles in the xylem is detrimental since it interrupts the continuous stream of water from the base to the top of the plant, causing a break (embolism) in the flow of xylem sap. The taller the tree, the greater the tension forces needed to pull water in a continuous column, increasing the number of </a:t>
            </a:r>
            <a:r>
              <a:rPr lang="en-US" dirty="0" err="1"/>
              <a:t>cavitation</a:t>
            </a:r>
            <a:r>
              <a:rPr lang="en-US" dirty="0"/>
              <a:t> events. In larger trees, the resulting embolisms can plug xylem vessels, making them non-functional.</a:t>
            </a:r>
          </a:p>
          <a:p>
            <a:pPr algn="l">
              <a:buNone/>
            </a:pPr>
            <a:endParaRPr lang="ar-IQ"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image"/>
          <p:cNvPicPr>
            <a:picLocks noGrp="1"/>
          </p:cNvPicPr>
          <p:nvPr>
            <p:ph idx="1"/>
          </p:nvPr>
        </p:nvPicPr>
        <p:blipFill>
          <a:blip r:embed="rId2"/>
          <a:srcRect/>
          <a:stretch>
            <a:fillRect/>
          </a:stretch>
        </p:blipFill>
        <p:spPr bwMode="auto">
          <a:xfrm>
            <a:off x="428596" y="214289"/>
            <a:ext cx="8358246" cy="5214975"/>
          </a:xfrm>
          <a:prstGeom prst="rect">
            <a:avLst/>
          </a:prstGeom>
          <a:noFill/>
          <a:ln w="9525">
            <a:noFill/>
            <a:miter lim="800000"/>
            <a:headEnd/>
            <a:tailEnd/>
          </a:ln>
        </p:spPr>
      </p:pic>
      <p:sp>
        <p:nvSpPr>
          <p:cNvPr id="25603" name="Rectangle 3"/>
          <p:cNvSpPr>
            <a:spLocks noChangeArrowheads="1"/>
          </p:cNvSpPr>
          <p:nvPr/>
        </p:nvSpPr>
        <p:spPr bwMode="auto">
          <a:xfrm>
            <a:off x="0" y="5500702"/>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73D3F"/>
                </a:solidFill>
                <a:effectLst/>
                <a:latin typeface="Georgia" pitchFamily="18" charset="0"/>
                <a:ea typeface="Times New Roman" pitchFamily="18" charset="0"/>
                <a:cs typeface="Arial" pitchFamily="34" charset="0"/>
              </a:rPr>
              <a:t>Cohesion</a:t>
            </a:r>
            <a:r>
              <a:rPr kumimoji="0" lang="en-US" b="1" i="0" u="none" strike="noStrike" cap="none" normalizeH="0" baseline="0" dirty="0" smtClean="0">
                <a:ln>
                  <a:noFill/>
                </a:ln>
                <a:solidFill>
                  <a:srgbClr val="373D3F"/>
                </a:solidFill>
                <a:effectLst/>
                <a:latin typeface="Calibri"/>
                <a:ea typeface="Times New Roman" pitchFamily="18" charset="0"/>
                <a:cs typeface="Arial" pitchFamily="34" charset="0"/>
              </a:rPr>
              <a:t>–</a:t>
            </a:r>
            <a:r>
              <a:rPr kumimoji="0" lang="en-US" b="1" i="0" u="none" strike="noStrike" cap="none" normalizeH="0" baseline="0" dirty="0" smtClean="0">
                <a:ln>
                  <a:noFill/>
                </a:ln>
                <a:solidFill>
                  <a:srgbClr val="373D3F"/>
                </a:solidFill>
                <a:effectLst/>
                <a:latin typeface="Georgia" pitchFamily="18" charset="0"/>
                <a:ea typeface="Times New Roman" pitchFamily="18" charset="0"/>
                <a:cs typeface="Arial" pitchFamily="34" charset="0"/>
              </a:rPr>
              <a:t>Tension Theory of Sap Ascent</a:t>
            </a:r>
            <a:r>
              <a:rPr kumimoji="0" lang="en-US" b="0" i="0" u="none" strike="noStrike" cap="none" normalizeH="0" baseline="0" dirty="0" smtClean="0">
                <a:ln>
                  <a:noFill/>
                </a:ln>
                <a:solidFill>
                  <a:srgbClr val="373D3F"/>
                </a:solidFill>
                <a:effectLst/>
                <a:latin typeface="Georgia" pitchFamily="18" charset="0"/>
                <a:ea typeface="Times New Roman" pitchFamily="18" charset="0"/>
                <a:cs typeface="Arial" pitchFamily="34" charset="0"/>
              </a:rPr>
              <a:t>: The cohesion</a:t>
            </a:r>
            <a:r>
              <a:rPr kumimoji="0" lang="en-US" b="0" i="0" u="none" strike="noStrike" cap="none" normalizeH="0" baseline="0" dirty="0" smtClean="0">
                <a:ln>
                  <a:noFill/>
                </a:ln>
                <a:solidFill>
                  <a:srgbClr val="373D3F"/>
                </a:solidFill>
                <a:effectLst/>
                <a:latin typeface="Calibri"/>
                <a:ea typeface="Times New Roman" pitchFamily="18" charset="0"/>
                <a:cs typeface="Arial" pitchFamily="34" charset="0"/>
              </a:rPr>
              <a:t>–</a:t>
            </a:r>
            <a:r>
              <a:rPr kumimoji="0" lang="en-US" b="0" i="0" u="none" strike="noStrike" cap="none" normalizeH="0" baseline="0" dirty="0" smtClean="0">
                <a:ln>
                  <a:noFill/>
                </a:ln>
                <a:solidFill>
                  <a:srgbClr val="373D3F"/>
                </a:solidFill>
                <a:effectLst/>
                <a:latin typeface="Georgia" pitchFamily="18" charset="0"/>
                <a:ea typeface="Times New Roman" pitchFamily="18" charset="0"/>
                <a:cs typeface="Arial" pitchFamily="34" charset="0"/>
              </a:rPr>
              <a:t>tension theory of sap ascent is shown. Evaporation from the </a:t>
            </a:r>
            <a:r>
              <a:rPr kumimoji="0" lang="en-US" b="0" i="0" u="none" strike="noStrike" cap="none" normalizeH="0" baseline="0" dirty="0" err="1" smtClean="0">
                <a:ln>
                  <a:noFill/>
                </a:ln>
                <a:solidFill>
                  <a:srgbClr val="373D3F"/>
                </a:solidFill>
                <a:effectLst/>
                <a:latin typeface="Georgia" pitchFamily="18" charset="0"/>
                <a:ea typeface="Times New Roman" pitchFamily="18" charset="0"/>
                <a:cs typeface="Arial" pitchFamily="34" charset="0"/>
              </a:rPr>
              <a:t>mesophyll</a:t>
            </a:r>
            <a:r>
              <a:rPr kumimoji="0" lang="en-US" b="0" i="0" u="none" strike="noStrike" cap="none" normalizeH="0" baseline="0" dirty="0" smtClean="0">
                <a:ln>
                  <a:noFill/>
                </a:ln>
                <a:solidFill>
                  <a:srgbClr val="373D3F"/>
                </a:solidFill>
                <a:effectLst/>
                <a:latin typeface="Georgia" pitchFamily="18" charset="0"/>
                <a:ea typeface="Times New Roman" pitchFamily="18" charset="0"/>
                <a:cs typeface="Arial" pitchFamily="34" charset="0"/>
              </a:rPr>
              <a:t> cells produces a negative water potential gradient that causes water to move upwards from the roots through the xylem.</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62500" lnSpcReduction="20000"/>
          </a:bodyPr>
          <a:lstStyle/>
          <a:p>
            <a:pPr algn="l" rtl="0" fontAlgn="base"/>
            <a:r>
              <a:rPr lang="en-US" b="1" dirty="0"/>
              <a:t>Control of Transpiration</a:t>
            </a:r>
            <a:endParaRPr lang="en-US" dirty="0"/>
          </a:p>
          <a:p>
            <a:pPr algn="l" rtl="0" fontAlgn="base"/>
            <a:r>
              <a:rPr lang="en-US" dirty="0"/>
              <a:t>Transpiration is a passive process: metabolic energy in the form of ATP is not required for water movement. The energy driving transpiration is the difference in energy between the water in the soil and the water in the atmosphere. However, transpiration is tightly controlled. The atmosphere to which the leaf is exposed drives transpiration, but it also causes massive water loss from the plant. Up to 90 percent of the water taken up by roots may be lost through transpiration.</a:t>
            </a:r>
          </a:p>
          <a:p>
            <a:pPr algn="l" rtl="0" fontAlgn="base"/>
            <a:r>
              <a:rPr lang="en-US" dirty="0"/>
              <a:t>Leaves are covered by a waxy cuticle on the outer surface that prevents the loss of water. Regulation of transpiration, therefore, is achieved primarily through the opening and closing of stomata on the leaf surface. Stomata are surrounded by two specialized cells called guard cells, which open and close in response to environmental cues such as light intensity and quality, leaf water status, and carbon dioxide concentrations. Stomata must open to allow air containing carbon dioxide and oxygen to diffuse into the leaf for photosynthesis and respiration. When stomata are open, however, water vapor is lost to the external environment, increasing the rate of transpiration. Therefore, plants must maintain a balance between efficient photosynthesis and water loss.</a:t>
            </a:r>
          </a:p>
          <a:p>
            <a:pPr algn="l" rtl="0" fontAlgn="base"/>
            <a:r>
              <a:rPr lang="en-US" dirty="0"/>
              <a:t>Plants have evolved over time to adapt to their local environment and reduce transpiration. Desert plant (xerophytes) and plants that grow on other plants ( epiphytes ) have limited access to water. Such plants usually have a much thicker waxy cuticle than those growing in more moderate, well-watered environments (</a:t>
            </a:r>
            <a:r>
              <a:rPr lang="en-US" dirty="0" err="1"/>
              <a:t>mesophytes</a:t>
            </a:r>
            <a:r>
              <a:rPr lang="en-US" dirty="0"/>
              <a:t>). Aquatic plants (hydrophytes) also have their own set of anatomical and morphological leaf adaptations.</a:t>
            </a:r>
          </a:p>
          <a:p>
            <a:pPr algn="l">
              <a:buNone/>
            </a:pPr>
            <a:endParaRPr lang="ar-IQ"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77500" lnSpcReduction="20000"/>
          </a:bodyPr>
          <a:lstStyle/>
          <a:p>
            <a:pPr algn="l" rtl="0" fontAlgn="base"/>
            <a:r>
              <a:rPr lang="en-US" b="1" dirty="0"/>
              <a:t>Reducing Transpiration</a:t>
            </a:r>
            <a:r>
              <a:rPr lang="en-US" dirty="0"/>
              <a:t>:</a:t>
            </a:r>
          </a:p>
          <a:p>
            <a:pPr algn="l" rtl="0" fontAlgn="base"/>
            <a:r>
              <a:rPr lang="en-US" dirty="0"/>
              <a:t> Plants are suited to their local environment. (a) Xerophytes, like this prickly pear cactus (</a:t>
            </a:r>
            <a:r>
              <a:rPr lang="en-US" i="1" dirty="0" err="1"/>
              <a:t>Opuntia</a:t>
            </a:r>
            <a:r>
              <a:rPr lang="en-US" dirty="0"/>
              <a:t> sp.) and (b) epiphytes such as this tropical </a:t>
            </a:r>
            <a:r>
              <a:rPr lang="en-US" i="1" dirty="0" err="1"/>
              <a:t>Aeschynanthus</a:t>
            </a:r>
            <a:r>
              <a:rPr lang="en-US" i="1" dirty="0"/>
              <a:t> </a:t>
            </a:r>
            <a:r>
              <a:rPr lang="en-US" i="1" dirty="0" err="1"/>
              <a:t>perrottetii</a:t>
            </a:r>
            <a:r>
              <a:rPr lang="en-US" dirty="0" err="1"/>
              <a:t>have</a:t>
            </a:r>
            <a:r>
              <a:rPr lang="en-US" dirty="0"/>
              <a:t> adapted to very limited water resources. The leaves of a prickly pear are modified into spines, which lowers the surface-to-volume ratio and reduces water loss. Photosynthesis takes place in the stem, which also stores water. (b) </a:t>
            </a:r>
            <a:r>
              <a:rPr lang="en-US" i="1" dirty="0"/>
              <a:t>A. </a:t>
            </a:r>
            <a:r>
              <a:rPr lang="en-US" i="1" dirty="0" err="1"/>
              <a:t>perrottetii</a:t>
            </a:r>
            <a:r>
              <a:rPr lang="en-US" dirty="0"/>
              <a:t> leaves have a waxy cuticle that prevents water loss. (c) Goldenrod (</a:t>
            </a:r>
            <a:r>
              <a:rPr lang="en-US" i="1" dirty="0" err="1"/>
              <a:t>Solidago</a:t>
            </a:r>
            <a:r>
              <a:rPr lang="en-US" dirty="0"/>
              <a:t> sp.) is a </a:t>
            </a:r>
            <a:r>
              <a:rPr lang="en-US" dirty="0" err="1"/>
              <a:t>mesophyte</a:t>
            </a:r>
            <a:r>
              <a:rPr lang="en-US" dirty="0"/>
              <a:t>, well suited for moderate environments. (d) Hydrophytes, like this fragrant water lily (</a:t>
            </a:r>
            <a:r>
              <a:rPr lang="en-US" i="1" dirty="0" err="1"/>
              <a:t>Nymphaea</a:t>
            </a:r>
            <a:r>
              <a:rPr lang="en-US" i="1" dirty="0"/>
              <a:t> </a:t>
            </a:r>
            <a:r>
              <a:rPr lang="en-US" i="1" dirty="0" err="1"/>
              <a:t>odorata</a:t>
            </a:r>
            <a:r>
              <a:rPr lang="en-US" dirty="0"/>
              <a:t>), are adapted to thrive in aquatic environments.</a:t>
            </a:r>
          </a:p>
          <a:p>
            <a:pPr algn="l" rtl="0" fontAlgn="base"/>
            <a:r>
              <a:rPr lang="en-US" dirty="0"/>
              <a:t>Xerophytes and epiphytes often have a thick covering of </a:t>
            </a:r>
            <a:r>
              <a:rPr lang="en-US" dirty="0" err="1"/>
              <a:t>trichomes</a:t>
            </a:r>
            <a:r>
              <a:rPr lang="en-US" dirty="0"/>
              <a:t> or stomata that are sunken below the leaf’s surface. </a:t>
            </a:r>
            <a:r>
              <a:rPr lang="en-US" dirty="0" err="1"/>
              <a:t>Trichomes</a:t>
            </a:r>
            <a:r>
              <a:rPr lang="en-US" dirty="0"/>
              <a:t> are specialized hair-like epidermal cells that secrete oils and other substances. These adaptations impede air flow across the </a:t>
            </a:r>
            <a:r>
              <a:rPr lang="en-US" dirty="0" err="1"/>
              <a:t>stomatal</a:t>
            </a:r>
            <a:r>
              <a:rPr lang="en-US" dirty="0"/>
              <a:t> pore and reduce transpiration. Multiple epidermal layers are also commonly found in these types of plants.</a:t>
            </a:r>
          </a:p>
          <a:p>
            <a:pPr algn="l" rtl="0" fontAlgn="base"/>
            <a:r>
              <a:rPr lang="en-US" b="1" dirty="0"/>
              <a:t>Transportation of </a:t>
            </a:r>
            <a:r>
              <a:rPr lang="en-US" b="1" dirty="0" err="1"/>
              <a:t>Photosynthates</a:t>
            </a:r>
            <a:r>
              <a:rPr lang="en-US" b="1" dirty="0"/>
              <a:t> in the Phloem</a:t>
            </a:r>
            <a:endParaRPr lang="en-US" dirty="0"/>
          </a:p>
          <a:p>
            <a:pPr algn="l" rtl="0" fontAlgn="base"/>
            <a:r>
              <a:rPr lang="en-US" dirty="0"/>
              <a:t>Translocation moves </a:t>
            </a:r>
            <a:r>
              <a:rPr lang="en-US" dirty="0" err="1"/>
              <a:t>photosynthates</a:t>
            </a:r>
            <a:r>
              <a:rPr lang="en-US" dirty="0"/>
              <a:t> via the phloem from sources to sinks.</a:t>
            </a:r>
          </a:p>
          <a:p>
            <a:pPr algn="l">
              <a:buNone/>
            </a:pPr>
            <a:endParaRPr lang="ar-IQ"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9144000" cy="6643710"/>
          </a:xfrm>
        </p:spPr>
        <p:txBody>
          <a:bodyPr>
            <a:normAutofit fontScale="92500" lnSpcReduction="20000"/>
          </a:bodyPr>
          <a:lstStyle/>
          <a:p>
            <a:pPr algn="l" rtl="0" fontAlgn="base"/>
            <a:r>
              <a:rPr lang="en-US" b="1" dirty="0"/>
              <a:t>Key Terms</a:t>
            </a:r>
            <a:endParaRPr lang="en-US" dirty="0"/>
          </a:p>
          <a:p>
            <a:pPr lvl="0" algn="l" rtl="0" fontAlgn="base"/>
            <a:r>
              <a:rPr lang="en-US" b="1" dirty="0"/>
              <a:t>solute potential</a:t>
            </a:r>
            <a:r>
              <a:rPr lang="en-US" dirty="0"/>
              <a:t>: (osmotic potential) pressure which needs to be applied to a solution to prevent the inward flow of water across a </a:t>
            </a:r>
            <a:r>
              <a:rPr lang="en-US" dirty="0" err="1"/>
              <a:t>semipermeable</a:t>
            </a:r>
            <a:r>
              <a:rPr lang="en-US" dirty="0"/>
              <a:t> membrane</a:t>
            </a:r>
          </a:p>
          <a:p>
            <a:pPr lvl="0" algn="l" rtl="0" fontAlgn="base"/>
            <a:r>
              <a:rPr lang="en-US" b="1" dirty="0"/>
              <a:t>transpiration</a:t>
            </a:r>
            <a:r>
              <a:rPr lang="en-US" dirty="0"/>
              <a:t>: the loss of water by evaporation in terrestrial plants, especially through the stomata; accompanied by a corresponding uptake from the roots</a:t>
            </a:r>
          </a:p>
          <a:p>
            <a:pPr algn="l" rtl="0" fontAlgn="base"/>
            <a:r>
              <a:rPr lang="en-US" b="1" dirty="0"/>
              <a:t>water potential</a:t>
            </a:r>
            <a:r>
              <a:rPr lang="en-US" dirty="0"/>
              <a:t>: </a:t>
            </a:r>
            <a:r>
              <a:rPr lang="en-US" dirty="0" smtClean="0"/>
              <a:t>the </a:t>
            </a:r>
            <a:r>
              <a:rPr lang="en-US" dirty="0"/>
              <a:t>potential energy of water per unit volume; designated by </a:t>
            </a:r>
            <a:r>
              <a:rPr lang="en-US" dirty="0" smtClean="0"/>
              <a:t>ψ . in the </a:t>
            </a:r>
            <a:r>
              <a:rPr lang="en-US" sz="3300" dirty="0" smtClean="0"/>
              <a:t>Water Potential</a:t>
            </a:r>
          </a:p>
          <a:p>
            <a:pPr algn="l" rtl="0" fontAlgn="base">
              <a:buNone/>
            </a:pPr>
            <a:r>
              <a:rPr lang="en-US" dirty="0" smtClean="0"/>
              <a:t>    plants </a:t>
            </a:r>
            <a:r>
              <a:rPr lang="en-US" dirty="0"/>
              <a:t>are phenomenal hydraulic engineers. Using only the basic laws of physics and the simple manipulation of potential energy, plants can move water to the top of a 116-meter-tall tree. Plants can also use hydraulics to generate enough force to split rocks and buckle sidewalks. Water potential is critical for moving water to leaves so that photosynthesis can take place.</a:t>
            </a:r>
          </a:p>
          <a:p>
            <a:pPr algn="l">
              <a:buNone/>
            </a:pPr>
            <a:endParaRPr lang="ar-IQ"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62500" lnSpcReduction="20000"/>
          </a:bodyPr>
          <a:lstStyle/>
          <a:p>
            <a:pPr algn="l" rtl="0" fontAlgn="base"/>
            <a:r>
              <a:rPr lang="en-US" b="1" dirty="0"/>
              <a:t>Key Points</a:t>
            </a:r>
            <a:endParaRPr lang="en-US" dirty="0"/>
          </a:p>
          <a:p>
            <a:pPr lvl="0" algn="l" rtl="0" fontAlgn="base"/>
            <a:r>
              <a:rPr lang="en-US" dirty="0"/>
              <a:t>The products of photosynthesis are called </a:t>
            </a:r>
            <a:r>
              <a:rPr lang="en-US" dirty="0" err="1"/>
              <a:t>photosynthates</a:t>
            </a:r>
            <a:r>
              <a:rPr lang="en-US" dirty="0"/>
              <a:t>; they are usually in the form of simple sugars, such as sucrose.</a:t>
            </a:r>
          </a:p>
          <a:p>
            <a:pPr lvl="0" algn="l" rtl="0" fontAlgn="base"/>
            <a:r>
              <a:rPr lang="en-US" dirty="0" err="1"/>
              <a:t>Photosynthates</a:t>
            </a:r>
            <a:r>
              <a:rPr lang="en-US" dirty="0"/>
              <a:t> are produced by sources and are </a:t>
            </a:r>
            <a:r>
              <a:rPr lang="en-US" dirty="0" err="1"/>
              <a:t>translocated</a:t>
            </a:r>
            <a:r>
              <a:rPr lang="en-US" dirty="0"/>
              <a:t> to sinks.</a:t>
            </a:r>
          </a:p>
          <a:p>
            <a:pPr lvl="0" algn="l" rtl="0" fontAlgn="base"/>
            <a:r>
              <a:rPr lang="en-US" dirty="0" err="1"/>
              <a:t>Photosynthates</a:t>
            </a:r>
            <a:r>
              <a:rPr lang="en-US" dirty="0"/>
              <a:t> are directed primarily to the roots during early development, to shoots and leaves during vegetative growth, and to seeds and fruits during reproductive development.</a:t>
            </a:r>
          </a:p>
          <a:p>
            <a:pPr lvl="0" algn="l" rtl="0" fontAlgn="base"/>
            <a:r>
              <a:rPr lang="en-US" dirty="0" err="1"/>
              <a:t>Photosynthates</a:t>
            </a:r>
            <a:r>
              <a:rPr lang="en-US" dirty="0"/>
              <a:t> are produced in the </a:t>
            </a:r>
            <a:r>
              <a:rPr lang="en-US" dirty="0" err="1"/>
              <a:t>mesophyll</a:t>
            </a:r>
            <a:r>
              <a:rPr lang="en-US" dirty="0"/>
              <a:t> cells of leaves and are </a:t>
            </a:r>
            <a:r>
              <a:rPr lang="en-US" dirty="0" err="1"/>
              <a:t>translocated</a:t>
            </a:r>
            <a:r>
              <a:rPr lang="en-US" dirty="0"/>
              <a:t> through the phloem; they are then transported to STEs and </a:t>
            </a:r>
            <a:r>
              <a:rPr lang="en-US" dirty="0" err="1"/>
              <a:t>translocated</a:t>
            </a:r>
            <a:r>
              <a:rPr lang="en-US" dirty="0"/>
              <a:t> to the nearest sink.</a:t>
            </a:r>
          </a:p>
          <a:p>
            <a:pPr lvl="0" algn="l" rtl="0" fontAlgn="base"/>
            <a:r>
              <a:rPr lang="en-US" dirty="0"/>
              <a:t>The high percentage of sugar in phloem sap causes water to move from the xylem into the phloem, which increases water pressure inside the phloem, causing the sap to move from source to sink.</a:t>
            </a:r>
          </a:p>
          <a:p>
            <a:pPr lvl="0" algn="l" rtl="0" fontAlgn="base"/>
            <a:r>
              <a:rPr lang="en-US" dirty="0"/>
              <a:t>Sucrose concentration in the sink cells is lower than in the phloem STEs, so unloading at the sink end of the phloem tube occurs by either diffusion or active transport of sucrose molecules from an area of high concentration to one of low concentration.</a:t>
            </a:r>
          </a:p>
          <a:p>
            <a:pPr algn="l" rtl="0" fontAlgn="base"/>
            <a:r>
              <a:rPr lang="en-US" b="1" dirty="0"/>
              <a:t>Key Terms</a:t>
            </a:r>
            <a:endParaRPr lang="en-US" dirty="0"/>
          </a:p>
          <a:p>
            <a:pPr lvl="0" algn="l" rtl="0" fontAlgn="base"/>
            <a:r>
              <a:rPr lang="en-US" b="1" dirty="0"/>
              <a:t>source</a:t>
            </a:r>
            <a:r>
              <a:rPr lang="en-US" dirty="0"/>
              <a:t>: structure that produces </a:t>
            </a:r>
            <a:r>
              <a:rPr lang="en-US" dirty="0" err="1"/>
              <a:t>photosynthates</a:t>
            </a:r>
            <a:endParaRPr lang="en-US" dirty="0"/>
          </a:p>
          <a:p>
            <a:pPr lvl="0" algn="l" rtl="0" fontAlgn="base"/>
            <a:r>
              <a:rPr lang="en-US" b="1" dirty="0" err="1"/>
              <a:t>photosynthate</a:t>
            </a:r>
            <a:r>
              <a:rPr lang="en-US" dirty="0"/>
              <a:t>: any compound that is a product of photosynthesis</a:t>
            </a:r>
          </a:p>
          <a:p>
            <a:pPr lvl="0" algn="l" rtl="0" fontAlgn="base"/>
            <a:r>
              <a:rPr lang="en-US" b="1" dirty="0"/>
              <a:t>sieve-tube element</a:t>
            </a:r>
            <a:r>
              <a:rPr lang="en-US" dirty="0"/>
              <a:t>: a type of plant cell located in the phloem that is involved in the movement of carbohydrates</a:t>
            </a:r>
          </a:p>
          <a:p>
            <a:pPr lvl="0" algn="l" rtl="0" fontAlgn="base"/>
            <a:r>
              <a:rPr lang="en-US" b="1" dirty="0"/>
              <a:t>sink</a:t>
            </a:r>
            <a:r>
              <a:rPr lang="en-US" dirty="0"/>
              <a:t>: where sugars are delivered in a plant, such as the roots, young shoots, and developing seeds</a:t>
            </a:r>
          </a:p>
          <a:p>
            <a:pPr algn="l">
              <a:buNone/>
            </a:pPr>
            <a:endParaRPr lang="ar-IQ"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357166"/>
            <a:ext cx="8715436" cy="6215106"/>
          </a:xfrm>
        </p:spPr>
        <p:txBody>
          <a:bodyPr>
            <a:noAutofit/>
          </a:bodyPr>
          <a:lstStyle/>
          <a:p>
            <a:pPr algn="l" rtl="0" fontAlgn="base"/>
            <a:r>
              <a:rPr lang="en-US" sz="1800" b="1" dirty="0"/>
              <a:t>Transportation of </a:t>
            </a:r>
            <a:r>
              <a:rPr lang="en-US" sz="1800" b="1" dirty="0" err="1"/>
              <a:t>Photosynthates</a:t>
            </a:r>
            <a:r>
              <a:rPr lang="en-US" sz="1800" b="1" dirty="0"/>
              <a:t> in the Phloem</a:t>
            </a:r>
            <a:endParaRPr lang="en-US" sz="1800" dirty="0"/>
          </a:p>
          <a:p>
            <a:pPr algn="l" rtl="0" fontAlgn="base"/>
            <a:r>
              <a:rPr lang="en-US" sz="1800" dirty="0"/>
              <a:t>Plants need an energy source to grow. In seeds and bulbs, food is stored in polymers (such as starch) that are converted by metabolic processes into sucrose for newly-developing plants. Once green shoots and leaves begin to grow, plants can produce their own food by photosynthesis. The products of photosynthesis are called </a:t>
            </a:r>
            <a:r>
              <a:rPr lang="en-US" sz="1800" dirty="0" err="1"/>
              <a:t>photosynthates</a:t>
            </a:r>
            <a:r>
              <a:rPr lang="en-US" sz="1800" dirty="0"/>
              <a:t>, which are usually in the form of simple sugars such as sucrose.</a:t>
            </a:r>
          </a:p>
          <a:p>
            <a:pPr algn="l" rtl="0" fontAlgn="base"/>
            <a:r>
              <a:rPr lang="en-US" sz="1800" b="1" dirty="0"/>
              <a:t>Sources and Sinks</a:t>
            </a:r>
            <a:endParaRPr lang="en-US" sz="1800" dirty="0"/>
          </a:p>
          <a:p>
            <a:pPr algn="l" rtl="0" fontAlgn="base"/>
            <a:r>
              <a:rPr lang="en-US" sz="1800" dirty="0"/>
              <a:t>Sources are the structures that produce </a:t>
            </a:r>
            <a:r>
              <a:rPr lang="en-US" sz="1800" dirty="0" err="1"/>
              <a:t>photosynthates</a:t>
            </a:r>
            <a:r>
              <a:rPr lang="en-US" sz="1800" dirty="0"/>
              <a:t> for the growing plant. The sugars produced in the sources, such as leaves, must be delivered to growing parts of the plant. These sugars are transported through the plant via the phloem in a process called translocation. The points of sugar delivery, such as roots, young shoots, and developing seeds, are called sinks. Seeds, tubers, and bulbs can be either a source or a sink, depending on the plant’s stage of development and the </a:t>
            </a:r>
            <a:r>
              <a:rPr lang="en-US" sz="1800" dirty="0" err="1"/>
              <a:t>season.The</a:t>
            </a:r>
            <a:r>
              <a:rPr lang="en-US" sz="1800" dirty="0"/>
              <a:t> products from the source are usually </a:t>
            </a:r>
            <a:r>
              <a:rPr lang="en-US" sz="1800" dirty="0" err="1"/>
              <a:t>translocated</a:t>
            </a:r>
            <a:r>
              <a:rPr lang="en-US" sz="1800" dirty="0"/>
              <a:t> to the nearest sink through the phloem. For example, </a:t>
            </a:r>
            <a:r>
              <a:rPr lang="en-US" sz="1800" dirty="0" err="1"/>
              <a:t>photosynthates</a:t>
            </a:r>
            <a:r>
              <a:rPr lang="en-US" sz="1800" dirty="0"/>
              <a:t> produced in the upper leaves will travel upward to the growing shoot tip, while </a:t>
            </a:r>
            <a:r>
              <a:rPr lang="en-US" sz="1800" dirty="0" err="1"/>
              <a:t>photosynthates</a:t>
            </a:r>
            <a:r>
              <a:rPr lang="en-US" sz="1800" dirty="0"/>
              <a:t> in the lower leaves will travel downward to the roots. Intermediate leaves will send products in both directions. The multidirectional flow of phloem contrasts the flow of xylem, which is always unidirectional (soil to leaf to atmosphere). However, the pattern of </a:t>
            </a:r>
            <a:r>
              <a:rPr lang="en-US" sz="1800" dirty="0" err="1"/>
              <a:t>photosynthate</a:t>
            </a:r>
            <a:r>
              <a:rPr lang="en-US" sz="1800" dirty="0"/>
              <a:t> flow changes as the plant grows and develops. </a:t>
            </a:r>
            <a:r>
              <a:rPr lang="en-US" sz="1800" dirty="0" err="1"/>
              <a:t>Photosynthates</a:t>
            </a:r>
            <a:r>
              <a:rPr lang="en-US" sz="1800" dirty="0"/>
              <a:t> are directed primarily to the roots during early development, to shoots and leaves during vegetative growth, and to seeds and fruits during reproductive development. They are also directed to tubers for storage.</a:t>
            </a:r>
          </a:p>
          <a:p>
            <a:pPr algn="l">
              <a:buNone/>
            </a:pPr>
            <a:endParaRPr lang="ar-IQ"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algn="l" rtl="0" fontAlgn="base"/>
            <a:r>
              <a:rPr lang="en-US" sz="1800" b="1" dirty="0"/>
              <a:t>Translocation: Transport from Source to Sink</a:t>
            </a:r>
            <a:endParaRPr lang="en-US" sz="1800" dirty="0"/>
          </a:p>
          <a:p>
            <a:pPr algn="l" rtl="0" fontAlgn="base"/>
            <a:r>
              <a:rPr lang="en-US" sz="1800" dirty="0" err="1"/>
              <a:t>Photosynthates</a:t>
            </a:r>
            <a:r>
              <a:rPr lang="en-US" sz="1800" dirty="0"/>
              <a:t> are produced in the </a:t>
            </a:r>
            <a:r>
              <a:rPr lang="en-US" sz="1800" dirty="0" err="1"/>
              <a:t>mesophyll</a:t>
            </a:r>
            <a:r>
              <a:rPr lang="en-US" sz="1800" dirty="0"/>
              <a:t> cells of photosynthesizing leaves. From there, they are </a:t>
            </a:r>
            <a:r>
              <a:rPr lang="en-US" sz="1800" dirty="0" err="1"/>
              <a:t>translocated</a:t>
            </a:r>
            <a:r>
              <a:rPr lang="en-US" sz="1800" dirty="0"/>
              <a:t> through the phloem where they are used or stored. </a:t>
            </a:r>
            <a:r>
              <a:rPr lang="en-US" sz="1800" dirty="0" err="1"/>
              <a:t>Mesophyll</a:t>
            </a:r>
            <a:r>
              <a:rPr lang="en-US" sz="1800" dirty="0"/>
              <a:t> cells are connected by </a:t>
            </a:r>
            <a:r>
              <a:rPr lang="en-US" sz="1800" dirty="0" err="1"/>
              <a:t>cytoplasmic</a:t>
            </a:r>
            <a:r>
              <a:rPr lang="en-US" sz="1800" dirty="0"/>
              <a:t> channels called </a:t>
            </a:r>
            <a:r>
              <a:rPr lang="en-US" sz="1800" dirty="0" err="1"/>
              <a:t>plasmodesmata</a:t>
            </a:r>
            <a:r>
              <a:rPr lang="en-US" sz="1800" dirty="0"/>
              <a:t>. </a:t>
            </a:r>
            <a:r>
              <a:rPr lang="en-US" sz="1800" dirty="0" err="1"/>
              <a:t>Photosynthates</a:t>
            </a:r>
            <a:r>
              <a:rPr lang="en-US" sz="1800" dirty="0"/>
              <a:t> move through </a:t>
            </a:r>
            <a:r>
              <a:rPr lang="en-US" sz="1800" dirty="0" err="1"/>
              <a:t>plasmodesmata</a:t>
            </a:r>
            <a:r>
              <a:rPr lang="en-US" sz="1800" dirty="0"/>
              <a:t> to reach phloem sieve-tube elements (STEs) in the vascular bundles. From the </a:t>
            </a:r>
            <a:r>
              <a:rPr lang="en-US" sz="1800" dirty="0" err="1"/>
              <a:t>mesophyll</a:t>
            </a:r>
            <a:r>
              <a:rPr lang="en-US" sz="1800" dirty="0"/>
              <a:t> cells, the </a:t>
            </a:r>
            <a:r>
              <a:rPr lang="en-US" sz="1800" dirty="0" err="1"/>
              <a:t>photosynthates</a:t>
            </a:r>
            <a:r>
              <a:rPr lang="en-US" sz="1800" dirty="0"/>
              <a:t> are loaded into the phloem STEs. The sucrose is actively transported against its concentration gradient (a process requiring ATP) into the phloem cells using the electrochemical potential of the proton gradient. This is coupled to the uptake of sucrose with a carrier protein called the sucrose-H</a:t>
            </a:r>
            <a:r>
              <a:rPr lang="en-US" sz="1800" baseline="30000" dirty="0"/>
              <a:t>+</a:t>
            </a:r>
            <a:r>
              <a:rPr lang="en-US" sz="1800" dirty="0"/>
              <a:t> </a:t>
            </a:r>
            <a:r>
              <a:rPr lang="en-US" sz="1800" dirty="0" err="1"/>
              <a:t>symporter</a:t>
            </a:r>
            <a:r>
              <a:rPr lang="en-US" sz="1800" dirty="0"/>
              <a:t>.</a:t>
            </a:r>
          </a:p>
          <a:p>
            <a:pPr algn="l" rtl="0" fontAlgn="base"/>
            <a:r>
              <a:rPr lang="en-US" sz="1800" dirty="0"/>
              <a:t>Phloem STEs have reduced </a:t>
            </a:r>
            <a:r>
              <a:rPr lang="en-US" sz="1800" dirty="0" err="1"/>
              <a:t>cytoplasmic</a:t>
            </a:r>
            <a:r>
              <a:rPr lang="en-US" sz="1800" dirty="0"/>
              <a:t> contents and are connected by sieve plates with pores that allow for pressure-driven bulk flow, or translocation, of phloem sap. Companion cells are associated with STEs. They assist with metabolic activities and produce energy for the STEs.</a:t>
            </a:r>
          </a:p>
          <a:p>
            <a:pPr algn="l">
              <a:buNone/>
            </a:pPr>
            <a:endParaRPr lang="ar-IQ" sz="2000" dirty="0"/>
          </a:p>
        </p:txBody>
      </p:sp>
      <p:pic>
        <p:nvPicPr>
          <p:cNvPr id="4" name="صورة 3" descr="image"/>
          <p:cNvPicPr/>
          <p:nvPr/>
        </p:nvPicPr>
        <p:blipFill>
          <a:blip r:embed="rId2"/>
          <a:srcRect/>
          <a:stretch>
            <a:fillRect/>
          </a:stretch>
        </p:blipFill>
        <p:spPr bwMode="auto">
          <a:xfrm>
            <a:off x="1857356" y="3857628"/>
            <a:ext cx="4929222" cy="2714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algn="l" rtl="0" fontAlgn="base"/>
            <a:r>
              <a:rPr lang="en-US" sz="1600" b="1" dirty="0"/>
              <a:t>Translocation to the phloem</a:t>
            </a:r>
            <a:r>
              <a:rPr lang="en-US" sz="1600" dirty="0"/>
              <a:t>: Phloem is comprised of cells called sieve-tube elements. Phloem sap travels through perforations called sieve tube plates. Neighboring companion cells carry out metabolic functions for the sieve-tube elements and provide them with energy. Lateral sieve areas connect the sieve-tube elements to the companion cells.</a:t>
            </a:r>
          </a:p>
          <a:p>
            <a:pPr algn="l" rtl="0" fontAlgn="base"/>
            <a:r>
              <a:rPr lang="en-US" sz="1600" dirty="0"/>
              <a:t>Once in the phloem, the </a:t>
            </a:r>
            <a:r>
              <a:rPr lang="en-US" sz="1600" dirty="0" err="1"/>
              <a:t>photosynthates</a:t>
            </a:r>
            <a:r>
              <a:rPr lang="en-US" sz="1600" dirty="0"/>
              <a:t> are </a:t>
            </a:r>
            <a:r>
              <a:rPr lang="en-US" sz="1600" dirty="0" err="1"/>
              <a:t>translocated</a:t>
            </a:r>
            <a:r>
              <a:rPr lang="en-US" sz="1600" dirty="0"/>
              <a:t> </a:t>
            </a:r>
          </a:p>
          <a:p>
            <a:pPr algn="l" rtl="0" fontAlgn="base"/>
            <a:r>
              <a:rPr lang="en-US" sz="1600" dirty="0"/>
              <a:t>to the closest sink. Phloem sap is an aqueous solution that contains up to 30 percent sugar, minerals, amino acids, and plant growth regulators. The high percentage of sugar decreases Ψ</a:t>
            </a:r>
            <a:r>
              <a:rPr lang="en-US" sz="1600" baseline="-25000" dirty="0"/>
              <a:t>s,</a:t>
            </a:r>
            <a:r>
              <a:rPr lang="en-US" sz="1600" dirty="0"/>
              <a:t> which decreases the total water potential, causing water to move by osmosis from the adjacent xylem into the phloem tubes. This flow of water increases water pressure inside the phloem, causing the bulk flow of phloem sap from source to sink. Sucrose concentration in the sink cells is lower than in the phloem STEs because the sink sucrose has been metabolized for growth or converted to starch (for storage) or other polymers (for structural integrity). Unloading at the sink end of the phloem tube occurs by either diffusion or active transport of sucrose molecules from an area of high concentration to one of low concentration. Water diffuses from the phloem by osmosis and is then transpired or recycled via the xylem back into the phloem sap.</a:t>
            </a:r>
          </a:p>
          <a:p>
            <a:pPr algn="l">
              <a:buNone/>
            </a:pPr>
            <a:endParaRPr lang="ar-IQ" sz="1600" dirty="0"/>
          </a:p>
        </p:txBody>
      </p:sp>
      <p:pic>
        <p:nvPicPr>
          <p:cNvPr id="4" name="صورة 3" descr="image"/>
          <p:cNvPicPr/>
          <p:nvPr/>
        </p:nvPicPr>
        <p:blipFill>
          <a:blip r:embed="rId2"/>
          <a:srcRect/>
          <a:stretch>
            <a:fillRect/>
          </a:stretch>
        </p:blipFill>
        <p:spPr bwMode="auto">
          <a:xfrm>
            <a:off x="2357422" y="3929066"/>
            <a:ext cx="4500594" cy="2714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algn="l">
              <a:buNone/>
            </a:pPr>
            <a:r>
              <a:rPr lang="en-US" sz="1800" b="1" dirty="0"/>
              <a:t>Translocation to the sink</a:t>
            </a:r>
            <a:r>
              <a:rPr lang="en-US" sz="1800" dirty="0"/>
              <a:t>: Sucrose is actively transported from source cells into companion cells and then into the sieve-tube elements. This reduces the water potential, which causes water to enter the phloem from the xylem. The resulting positive pressure forces the sucrose-water mixture down toward the roots, where sucrose is unloaded. Transpiration causes water to return to the leaves through the xylem vessels.</a:t>
            </a:r>
          </a:p>
          <a:p>
            <a:pPr algn="l">
              <a:buNone/>
            </a:pPr>
            <a:endParaRPr lang="ar-IQ" sz="1800" dirty="0"/>
          </a:p>
        </p:txBody>
      </p:sp>
      <p:pic>
        <p:nvPicPr>
          <p:cNvPr id="4" name="صورة 3" descr="http://1.bp.blogspot.com/-k3GhSC9sb-I/VUfU-GhwLCI/AAAAAAAACDg/G9AuYTiOdlo/s320/03A.%2B%2BWater%2Bpotential.jpg">
            <a:hlinkClick r:id="rId2"/>
          </p:cNvPr>
          <p:cNvPicPr/>
          <p:nvPr/>
        </p:nvPicPr>
        <p:blipFill>
          <a:blip r:embed="rId3"/>
          <a:srcRect/>
          <a:stretch>
            <a:fillRect/>
          </a:stretch>
        </p:blipFill>
        <p:spPr bwMode="auto">
          <a:xfrm>
            <a:off x="0" y="1714488"/>
            <a:ext cx="3786182" cy="5143513"/>
          </a:xfrm>
          <a:prstGeom prst="rect">
            <a:avLst/>
          </a:prstGeom>
          <a:noFill/>
          <a:ln w="9525">
            <a:noFill/>
            <a:miter lim="800000"/>
            <a:headEnd/>
            <a:tailEnd/>
          </a:ln>
        </p:spPr>
      </p:pic>
      <p:pic>
        <p:nvPicPr>
          <p:cNvPr id="5" name="صورة 4" descr="http://3.bp.blogspot.com/-tCAwij5f37M/VUJrGUCU39I/AAAAAAAACDI/ZtyWj4O3Kg4/s1600/Apoplast%2B-%2Bsymplast.jpg">
            <a:hlinkClick r:id="rId4"/>
          </p:cNvPr>
          <p:cNvPicPr/>
          <p:nvPr/>
        </p:nvPicPr>
        <p:blipFill>
          <a:blip r:embed="rId5"/>
          <a:srcRect/>
          <a:stretch>
            <a:fillRect/>
          </a:stretch>
        </p:blipFill>
        <p:spPr bwMode="auto">
          <a:xfrm>
            <a:off x="4000496" y="1785926"/>
            <a:ext cx="4929222" cy="478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55000" lnSpcReduction="20000"/>
          </a:bodyPr>
          <a:lstStyle/>
          <a:p>
            <a:pPr algn="l">
              <a:buNone/>
            </a:pPr>
            <a:r>
              <a:rPr lang="en-US" sz="3800" b="1" dirty="0" smtClean="0"/>
              <a:t>Quiz:</a:t>
            </a:r>
            <a:r>
              <a:rPr lang="en-US" dirty="0" smtClean="0"/>
              <a:t>-</a:t>
            </a:r>
          </a:p>
          <a:p>
            <a:pPr algn="l" rtl="0" fontAlgn="base"/>
            <a:r>
              <a:rPr lang="en-US" b="1" dirty="0"/>
              <a:t>1. What can we expect to observe if we place a cell inside a solution where the cell’s Ψ is equal to -0.3 </a:t>
            </a:r>
            <a:r>
              <a:rPr lang="en-US" b="1" dirty="0" err="1"/>
              <a:t>kPa</a:t>
            </a:r>
            <a:r>
              <a:rPr lang="en-US" b="1" dirty="0"/>
              <a:t> and that of the solution is -0.9 </a:t>
            </a:r>
            <a:r>
              <a:rPr lang="en-US" b="1" dirty="0" err="1"/>
              <a:t>kPa</a:t>
            </a:r>
            <a:r>
              <a:rPr lang="en-US" b="1" dirty="0"/>
              <a:t>?</a:t>
            </a:r>
            <a:r>
              <a:rPr lang="en-US" dirty="0"/>
              <a:t/>
            </a:r>
            <a:br>
              <a:rPr lang="en-US" dirty="0"/>
            </a:br>
            <a:r>
              <a:rPr lang="en-US" b="1" dirty="0"/>
              <a:t>A.</a:t>
            </a:r>
            <a:r>
              <a:rPr lang="en-US" dirty="0"/>
              <a:t> Water will move out of the cell</a:t>
            </a:r>
            <a:br>
              <a:rPr lang="en-US" dirty="0"/>
            </a:br>
            <a:r>
              <a:rPr lang="en-US" b="1" dirty="0"/>
              <a:t>B.</a:t>
            </a:r>
            <a:r>
              <a:rPr lang="en-US" dirty="0"/>
              <a:t> Water will move into the cell</a:t>
            </a:r>
            <a:br>
              <a:rPr lang="en-US" dirty="0"/>
            </a:br>
            <a:r>
              <a:rPr lang="en-US" b="1" dirty="0"/>
              <a:t>C.</a:t>
            </a:r>
            <a:r>
              <a:rPr lang="en-US" dirty="0"/>
              <a:t> Water will not move into or out of the cell</a:t>
            </a:r>
            <a:br>
              <a:rPr lang="en-US" dirty="0"/>
            </a:br>
            <a:r>
              <a:rPr lang="en-US" b="1" dirty="0"/>
              <a:t>D.</a:t>
            </a:r>
            <a:r>
              <a:rPr lang="en-US" dirty="0"/>
              <a:t> The cell will burst</a:t>
            </a:r>
          </a:p>
          <a:p>
            <a:pPr algn="l" rtl="0" fontAlgn="base">
              <a:buNone/>
            </a:pPr>
            <a:r>
              <a:rPr lang="en-US" b="1" dirty="0"/>
              <a:t> </a:t>
            </a:r>
            <a:endParaRPr lang="en-US" dirty="0"/>
          </a:p>
          <a:p>
            <a:pPr algn="l" rtl="0" fontAlgn="base"/>
            <a:r>
              <a:rPr lang="en-US" b="1" dirty="0"/>
              <a:t> 2. Simply put, water potential is:</a:t>
            </a:r>
            <a:r>
              <a:rPr lang="en-US" dirty="0"/>
              <a:t/>
            </a:r>
            <a:br>
              <a:rPr lang="en-US" dirty="0"/>
            </a:br>
            <a:r>
              <a:rPr lang="en-US" b="1" dirty="0"/>
              <a:t>A.</a:t>
            </a:r>
            <a:r>
              <a:rPr lang="en-US" dirty="0"/>
              <a:t> The amount of water that roots can take up per day</a:t>
            </a:r>
            <a:br>
              <a:rPr lang="en-US" dirty="0"/>
            </a:br>
            <a:r>
              <a:rPr lang="en-US" b="1" dirty="0"/>
              <a:t>B.</a:t>
            </a:r>
            <a:r>
              <a:rPr lang="en-US" dirty="0"/>
              <a:t> The combination of </a:t>
            </a:r>
            <a:r>
              <a:rPr lang="en-US" dirty="0">
                <a:hlinkClick r:id="rId2" tooltip="osmotic pressure"/>
              </a:rPr>
              <a:t>osmotic pressure</a:t>
            </a:r>
            <a:r>
              <a:rPr lang="en-US" dirty="0"/>
              <a:t> and gravitational forces</a:t>
            </a:r>
            <a:br>
              <a:rPr lang="en-US" dirty="0"/>
            </a:br>
            <a:r>
              <a:rPr lang="en-US" b="1" dirty="0"/>
              <a:t>C.</a:t>
            </a:r>
            <a:r>
              <a:rPr lang="en-US" dirty="0"/>
              <a:t> The combination of solute potential and pressure potential</a:t>
            </a:r>
            <a:br>
              <a:rPr lang="en-US" dirty="0"/>
            </a:br>
            <a:r>
              <a:rPr lang="en-US" b="1" dirty="0"/>
              <a:t>D.</a:t>
            </a:r>
            <a:r>
              <a:rPr lang="en-US" dirty="0"/>
              <a:t> The amount of pressure needed to push water up a plant stem</a:t>
            </a:r>
          </a:p>
          <a:p>
            <a:pPr algn="l" rtl="0" fontAlgn="base">
              <a:buNone/>
            </a:pPr>
            <a:r>
              <a:rPr lang="en-US" b="1" dirty="0"/>
              <a:t> </a:t>
            </a:r>
            <a:endParaRPr lang="en-US" dirty="0"/>
          </a:p>
          <a:p>
            <a:pPr algn="l" rtl="0" fontAlgn="base"/>
            <a:r>
              <a:rPr lang="en-US" b="1" dirty="0"/>
              <a:t> 3. Which of the following values of water potential indicates the driest environment?</a:t>
            </a:r>
            <a:r>
              <a:rPr lang="en-US" dirty="0"/>
              <a:t/>
            </a:r>
            <a:br>
              <a:rPr lang="en-US" dirty="0"/>
            </a:br>
            <a:r>
              <a:rPr lang="en-US" b="1" dirty="0"/>
              <a:t>A.</a:t>
            </a:r>
            <a:r>
              <a:rPr lang="en-US" dirty="0"/>
              <a:t> -0.1 </a:t>
            </a:r>
            <a:r>
              <a:rPr lang="en-US" dirty="0" err="1"/>
              <a:t>pKa</a:t>
            </a:r>
            <a:r>
              <a:rPr lang="en-US" dirty="0"/>
              <a:t/>
            </a:r>
            <a:br>
              <a:rPr lang="en-US" dirty="0"/>
            </a:br>
            <a:r>
              <a:rPr lang="en-US" b="1" dirty="0"/>
              <a:t>B.</a:t>
            </a:r>
            <a:r>
              <a:rPr lang="en-US" dirty="0"/>
              <a:t> -1 </a:t>
            </a:r>
            <a:r>
              <a:rPr lang="en-US" dirty="0" err="1"/>
              <a:t>pKa</a:t>
            </a:r>
            <a:r>
              <a:rPr lang="en-US" dirty="0"/>
              <a:t/>
            </a:r>
            <a:br>
              <a:rPr lang="en-US" dirty="0"/>
            </a:br>
            <a:r>
              <a:rPr lang="en-US" b="1" dirty="0"/>
              <a:t>C.</a:t>
            </a:r>
            <a:r>
              <a:rPr lang="en-US" dirty="0"/>
              <a:t> -0.03 </a:t>
            </a:r>
            <a:r>
              <a:rPr lang="en-US" dirty="0" err="1"/>
              <a:t>pKa</a:t>
            </a:r>
            <a:r>
              <a:rPr lang="en-US" dirty="0"/>
              <a:t/>
            </a:r>
            <a:br>
              <a:rPr lang="en-US" dirty="0"/>
            </a:br>
            <a:r>
              <a:rPr lang="en-US" b="1" dirty="0"/>
              <a:t>D.</a:t>
            </a:r>
            <a:r>
              <a:rPr lang="en-US" dirty="0"/>
              <a:t> -5 </a:t>
            </a:r>
            <a:r>
              <a:rPr lang="en-US" dirty="0" err="1"/>
              <a:t>pKa</a:t>
            </a:r>
            <a:endParaRPr lang="en-US" dirty="0"/>
          </a:p>
          <a:p>
            <a:pPr algn="l" rtl="0" fontAlgn="base">
              <a:buNone/>
            </a:pPr>
            <a:r>
              <a:rPr lang="en-US" b="1" dirty="0"/>
              <a:t> </a:t>
            </a:r>
            <a:endParaRPr lang="en-US" dirty="0"/>
          </a:p>
          <a:p>
            <a:pPr algn="l" rtl="0" fontAlgn="base"/>
            <a:r>
              <a:rPr lang="en-US" b="1" dirty="0"/>
              <a:t>4. How does water potential vary in relation to solute concentration?</a:t>
            </a:r>
            <a:r>
              <a:rPr lang="en-US" dirty="0"/>
              <a:t/>
            </a:r>
            <a:br>
              <a:rPr lang="en-US" dirty="0"/>
            </a:br>
            <a:r>
              <a:rPr lang="en-US" b="1" dirty="0"/>
              <a:t>A.</a:t>
            </a:r>
            <a:r>
              <a:rPr lang="en-US" dirty="0"/>
              <a:t> It increases the higher the solute concentration</a:t>
            </a:r>
            <a:br>
              <a:rPr lang="en-US" dirty="0"/>
            </a:br>
            <a:r>
              <a:rPr lang="en-US" b="1" dirty="0"/>
              <a:t>B.</a:t>
            </a:r>
            <a:r>
              <a:rPr lang="en-US" dirty="0"/>
              <a:t> It decreases the higher the solute concentration</a:t>
            </a:r>
            <a:br>
              <a:rPr lang="en-US" dirty="0"/>
            </a:br>
            <a:r>
              <a:rPr lang="en-US" b="1" dirty="0"/>
              <a:t>C.</a:t>
            </a:r>
            <a:r>
              <a:rPr lang="en-US" dirty="0"/>
              <a:t> It is not affected by the concentration of solute</a:t>
            </a:r>
            <a:br>
              <a:rPr lang="en-US" dirty="0"/>
            </a:br>
            <a:r>
              <a:rPr lang="en-US" b="1" dirty="0"/>
              <a:t>D.</a:t>
            </a:r>
            <a:r>
              <a:rPr lang="en-US" dirty="0"/>
              <a:t> Solute concentration has an inconsistent effect on it</a:t>
            </a:r>
          </a:p>
          <a:p>
            <a:pPr algn="l">
              <a:buNone/>
            </a:pPr>
            <a:endParaRPr lang="ar-IQ"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image"/>
          <p:cNvPicPr>
            <a:picLocks noGrp="1"/>
          </p:cNvPicPr>
          <p:nvPr>
            <p:ph idx="1"/>
          </p:nvPr>
        </p:nvPicPr>
        <p:blipFill>
          <a:blip r:embed="rId2"/>
          <a:srcRect/>
          <a:stretch>
            <a:fillRect/>
          </a:stretch>
        </p:blipFill>
        <p:spPr bwMode="auto">
          <a:xfrm>
            <a:off x="428596" y="0"/>
            <a:ext cx="8143932" cy="3071810"/>
          </a:xfrm>
          <a:prstGeom prst="rect">
            <a:avLst/>
          </a:prstGeom>
          <a:noFill/>
          <a:ln w="9525">
            <a:noFill/>
            <a:miter lim="800000"/>
            <a:headEnd/>
            <a:tailEnd/>
          </a:ln>
        </p:spPr>
      </p:pic>
      <p:sp>
        <p:nvSpPr>
          <p:cNvPr id="5" name="مستطيل 4"/>
          <p:cNvSpPr/>
          <p:nvPr/>
        </p:nvSpPr>
        <p:spPr>
          <a:xfrm>
            <a:off x="285720" y="3357562"/>
            <a:ext cx="8429684" cy="1569660"/>
          </a:xfrm>
          <a:prstGeom prst="rect">
            <a:avLst/>
          </a:prstGeom>
        </p:spPr>
        <p:txBody>
          <a:bodyPr wrap="square">
            <a:spAutoFit/>
          </a:bodyPr>
          <a:lstStyle/>
          <a:p>
            <a:pPr algn="l" rtl="0"/>
            <a:r>
              <a:rPr lang="en-US" sz="2400" b="1" dirty="0"/>
              <a:t>Water potential in plants: With heights nearing 116 meters, (a) coastal redwoods (Sequoia </a:t>
            </a:r>
            <a:r>
              <a:rPr lang="en-US" sz="2400" b="1" dirty="0" err="1"/>
              <a:t>sempervirens</a:t>
            </a:r>
            <a:r>
              <a:rPr lang="en-US" sz="2400" b="1" dirty="0"/>
              <a:t>) are the tallest trees in the world. Plant roots can easily generate enough force to (b) buckle and break concrete sidewalks</a:t>
            </a:r>
            <a:endParaRPr lang="ar-IQ"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85728"/>
            <a:ext cx="9144000" cy="6215106"/>
          </a:xfrm>
        </p:spPr>
        <p:txBody>
          <a:bodyPr>
            <a:normAutofit fontScale="55000" lnSpcReduction="20000"/>
          </a:bodyPr>
          <a:lstStyle/>
          <a:p>
            <a:pPr algn="just" rtl="0" fontAlgn="base"/>
            <a:r>
              <a:rPr lang="en-US" sz="3800" b="1" dirty="0"/>
              <a:t>Water potential is a measure of the potential energy in water, or the difference in potential energy between a given water sample and pure water (at atmospheric pressure and ambient temperature). Water potential is denoted by the Greek letter ψ (psi) and is expressed in units of pressure (pressure is a form of energy) called </a:t>
            </a:r>
            <a:r>
              <a:rPr lang="en-US" sz="3800" b="1" dirty="0" err="1"/>
              <a:t>megapascals</a:t>
            </a:r>
            <a:r>
              <a:rPr lang="en-US" sz="3800" b="1" dirty="0"/>
              <a:t> (</a:t>
            </a:r>
            <a:r>
              <a:rPr lang="en-US" sz="3800" b="1" dirty="0" err="1"/>
              <a:t>MPa</a:t>
            </a:r>
            <a:r>
              <a:rPr lang="en-US" sz="3800" b="1" dirty="0"/>
              <a:t>). The potential of pure water (</a:t>
            </a:r>
            <a:r>
              <a:rPr lang="en-US" sz="3800" b="1" dirty="0" err="1"/>
              <a:t>Ψ</a:t>
            </a:r>
            <a:r>
              <a:rPr lang="en-US" sz="3800" b="1" baseline="-25000" dirty="0" err="1"/>
              <a:t>w</a:t>
            </a:r>
            <a:r>
              <a:rPr lang="en-US" sz="3800" b="1" baseline="30000" dirty="0" err="1"/>
              <a:t>pure</a:t>
            </a:r>
            <a:r>
              <a:rPr lang="en-US" sz="3800" b="1" baseline="30000" dirty="0"/>
              <a:t> H2O</a:t>
            </a:r>
            <a:r>
              <a:rPr lang="en-US" sz="3800" b="1" dirty="0"/>
              <a:t>) is designated a value of zero (even though pure water contains plenty of potential energy, that energy is ignored). Water potential values for the water in a plant root, stem, or leaf are, therefore, expressed in relation to </a:t>
            </a:r>
            <a:r>
              <a:rPr lang="en-US" sz="3800" b="1" dirty="0" err="1"/>
              <a:t>Ψ</a:t>
            </a:r>
            <a:r>
              <a:rPr lang="en-US" sz="3800" b="1" baseline="-25000" dirty="0" err="1"/>
              <a:t>w</a:t>
            </a:r>
            <a:r>
              <a:rPr lang="en-US" sz="3800" b="1" baseline="30000" dirty="0" err="1"/>
              <a:t>pure</a:t>
            </a:r>
            <a:r>
              <a:rPr lang="en-US" sz="3800" b="1" baseline="30000" dirty="0"/>
              <a:t> H2O</a:t>
            </a:r>
            <a:r>
              <a:rPr lang="en-US" sz="3800" b="1" dirty="0"/>
              <a:t>.</a:t>
            </a:r>
          </a:p>
          <a:p>
            <a:pPr algn="just" rtl="0" fontAlgn="base"/>
            <a:r>
              <a:rPr lang="en-US" sz="3800" b="1" dirty="0"/>
              <a:t>The water potential in plant solutions is influenced by solute concentration, pressure, gravity, and factors called matrix effects. Water potential can be broken down into its individual components using the following equation:</a:t>
            </a:r>
          </a:p>
          <a:p>
            <a:pPr algn="just" rtl="0" fontAlgn="base"/>
            <a:r>
              <a:rPr lang="en-US" sz="3800" b="1" dirty="0" err="1"/>
              <a:t>Ψ</a:t>
            </a:r>
            <a:r>
              <a:rPr lang="en-US" sz="3800" b="1" baseline="-25000" dirty="0" err="1"/>
              <a:t>system</a:t>
            </a:r>
            <a:r>
              <a:rPr lang="en-US" sz="3800" b="1" baseline="-25000" dirty="0"/>
              <a:t> </a:t>
            </a:r>
            <a:r>
              <a:rPr lang="en-US" sz="3800" b="1" dirty="0"/>
              <a:t>= </a:t>
            </a:r>
            <a:r>
              <a:rPr lang="en-US" sz="3800" b="1" dirty="0" err="1"/>
              <a:t>Ψ</a:t>
            </a:r>
            <a:r>
              <a:rPr lang="en-US" sz="3800" b="1" baseline="-25000" dirty="0" err="1"/>
              <a:t>total</a:t>
            </a:r>
            <a:r>
              <a:rPr lang="en-US" sz="3800" b="1" baseline="-25000" dirty="0"/>
              <a:t> </a:t>
            </a:r>
            <a:r>
              <a:rPr lang="en-US" sz="3800" b="1" dirty="0"/>
              <a:t>= Ψ</a:t>
            </a:r>
            <a:r>
              <a:rPr lang="en-US" sz="3800" b="1" baseline="-25000" dirty="0"/>
              <a:t>s </a:t>
            </a:r>
            <a:r>
              <a:rPr lang="en-US" sz="3800" b="1" dirty="0"/>
              <a:t>+ </a:t>
            </a:r>
            <a:r>
              <a:rPr lang="en-US" sz="3800" b="1" dirty="0" err="1"/>
              <a:t>Ψ</a:t>
            </a:r>
            <a:r>
              <a:rPr lang="en-US" sz="3800" b="1" baseline="-25000" dirty="0" err="1"/>
              <a:t>p</a:t>
            </a:r>
            <a:r>
              <a:rPr lang="en-US" sz="3800" b="1" baseline="-25000" dirty="0"/>
              <a:t> </a:t>
            </a:r>
            <a:r>
              <a:rPr lang="en-US" sz="3800" b="1" dirty="0"/>
              <a:t>+ </a:t>
            </a:r>
            <a:r>
              <a:rPr lang="en-US" sz="3800" b="1" dirty="0" err="1"/>
              <a:t>Ψ</a:t>
            </a:r>
            <a:r>
              <a:rPr lang="en-US" sz="3800" b="1" baseline="-25000" dirty="0" err="1"/>
              <a:t>g</a:t>
            </a:r>
            <a:r>
              <a:rPr lang="en-US" sz="3800" b="1" baseline="-25000" dirty="0"/>
              <a:t> </a:t>
            </a:r>
            <a:r>
              <a:rPr lang="en-US" sz="3800" b="1" dirty="0"/>
              <a:t>+ </a:t>
            </a:r>
            <a:r>
              <a:rPr lang="en-US" sz="3800" b="1" dirty="0" err="1"/>
              <a:t>Ψ</a:t>
            </a:r>
            <a:r>
              <a:rPr lang="en-US" sz="3800" b="1" baseline="-25000" dirty="0" err="1"/>
              <a:t>m</a:t>
            </a:r>
            <a:endParaRPr lang="en-US" sz="3800" b="1" dirty="0"/>
          </a:p>
          <a:p>
            <a:pPr algn="just" rtl="0" fontAlgn="base"/>
            <a:r>
              <a:rPr lang="en-US" sz="3800" b="1" dirty="0"/>
              <a:t>where</a:t>
            </a:r>
          </a:p>
          <a:p>
            <a:pPr lvl="0" algn="just" rtl="0" fontAlgn="base"/>
            <a:r>
              <a:rPr lang="en-US" sz="3800" b="1" dirty="0"/>
              <a:t>Ψ</a:t>
            </a:r>
            <a:r>
              <a:rPr lang="en-US" sz="3800" b="1" baseline="-25000" dirty="0"/>
              <a:t>s</a:t>
            </a:r>
            <a:r>
              <a:rPr lang="en-US" sz="3800" b="1" dirty="0"/>
              <a:t> = solute potential</a:t>
            </a:r>
          </a:p>
          <a:p>
            <a:pPr lvl="0" algn="just" rtl="0" fontAlgn="base"/>
            <a:r>
              <a:rPr lang="en-US" sz="3800" b="1" dirty="0" err="1"/>
              <a:t>Ψ</a:t>
            </a:r>
            <a:r>
              <a:rPr lang="en-US" sz="3800" b="1" baseline="-25000" dirty="0" err="1"/>
              <a:t>p</a:t>
            </a:r>
            <a:r>
              <a:rPr lang="en-US" sz="3800" b="1" dirty="0"/>
              <a:t>, = pressure potential</a:t>
            </a:r>
          </a:p>
          <a:p>
            <a:pPr lvl="0" algn="just" rtl="0" fontAlgn="base"/>
            <a:r>
              <a:rPr lang="en-US" sz="3800" b="1" dirty="0" err="1"/>
              <a:t>Ψ</a:t>
            </a:r>
            <a:r>
              <a:rPr lang="en-US" sz="3800" b="1" baseline="-25000" dirty="0" err="1"/>
              <a:t>g</a:t>
            </a:r>
            <a:r>
              <a:rPr lang="en-US" sz="3800" b="1" dirty="0"/>
              <a:t>, = gravity potential</a:t>
            </a:r>
          </a:p>
          <a:p>
            <a:pPr lvl="0" algn="just" rtl="0" fontAlgn="base"/>
            <a:r>
              <a:rPr lang="en-US" sz="3800" b="1" dirty="0" err="1"/>
              <a:t>Ψ</a:t>
            </a:r>
            <a:r>
              <a:rPr lang="en-US" sz="3800" b="1" baseline="-25000" dirty="0" err="1"/>
              <a:t>m</a:t>
            </a:r>
            <a:r>
              <a:rPr lang="en-US" sz="3800" b="1" dirty="0"/>
              <a:t> = </a:t>
            </a:r>
            <a:r>
              <a:rPr lang="en-US" sz="3800" b="1" dirty="0" err="1"/>
              <a:t>matric</a:t>
            </a:r>
            <a:r>
              <a:rPr lang="en-US" sz="3800" b="1" dirty="0"/>
              <a:t> potential</a:t>
            </a:r>
          </a:p>
          <a:p>
            <a:pPr algn="l" rtl="0" fontAlgn="base">
              <a:buNone/>
            </a:pPr>
            <a:r>
              <a:rPr lang="en-US" dirty="0"/>
              <a:t> </a:t>
            </a:r>
          </a:p>
          <a:p>
            <a:pPr algn="l" rtl="0">
              <a:buNone/>
            </a:pPr>
            <a:endParaRPr lang="ar-IQ"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lnSpcReduction="10000"/>
          </a:bodyPr>
          <a:lstStyle/>
          <a:p>
            <a:pPr algn="l" fontAlgn="base"/>
            <a:r>
              <a:rPr lang="en-US" b="1" dirty="0"/>
              <a:t>Definition of Water Potential </a:t>
            </a:r>
          </a:p>
          <a:p>
            <a:pPr algn="l" fontAlgn="base"/>
            <a:r>
              <a:rPr lang="en-US" dirty="0"/>
              <a:t>Water potential is the potential energy of water in a system compared to pure water, when both temperature and pressure are kept the same. It can also be described as a measure of how freely water molecules can move in a particular environment or system. It is measured in kilopascals (</a:t>
            </a:r>
            <a:r>
              <a:rPr lang="en-US" dirty="0" err="1"/>
              <a:t>kPa</a:t>
            </a:r>
            <a:r>
              <a:rPr lang="en-US" dirty="0"/>
              <a:t>) and is represented by the Greek letter Psi (Ψ). Water potential is never positive but has a maximum value of zero, which is that of pure water at atmospheric pressure. When it comes to impure water, or water that has solutes in it, the more solute there is, the more negative Ψ becomes, since the solute molecules will attract the water molecules and restrict their freedom to move.</a:t>
            </a:r>
          </a:p>
          <a:p>
            <a:pPr algn="l">
              <a:buNone/>
            </a:pPr>
            <a:endParaRPr lang="ar-IQ"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85000" lnSpcReduction="20000"/>
          </a:bodyPr>
          <a:lstStyle/>
          <a:p>
            <a:pPr algn="just" rtl="0" fontAlgn="base"/>
            <a:r>
              <a:rPr lang="en-US" dirty="0"/>
              <a:t>“System” can refer to the water potential of the soil water (</a:t>
            </a:r>
            <a:r>
              <a:rPr lang="en-US" dirty="0" err="1"/>
              <a:t>Ψ</a:t>
            </a:r>
            <a:r>
              <a:rPr lang="en-US" baseline="30000" dirty="0" err="1"/>
              <a:t>soil</a:t>
            </a:r>
            <a:r>
              <a:rPr lang="en-US" dirty="0"/>
              <a:t>), root water (</a:t>
            </a:r>
            <a:r>
              <a:rPr lang="en-US" dirty="0" err="1"/>
              <a:t>Ψ</a:t>
            </a:r>
            <a:r>
              <a:rPr lang="en-US" baseline="30000" dirty="0" err="1"/>
              <a:t>root</a:t>
            </a:r>
            <a:r>
              <a:rPr lang="en-US" dirty="0"/>
              <a:t>), stem water (</a:t>
            </a:r>
            <a:r>
              <a:rPr lang="en-US" dirty="0" err="1"/>
              <a:t>Ψ</a:t>
            </a:r>
            <a:r>
              <a:rPr lang="en-US" baseline="30000" dirty="0" err="1"/>
              <a:t>stem</a:t>
            </a:r>
            <a:r>
              <a:rPr lang="en-US" dirty="0"/>
              <a:t>), leaf water (</a:t>
            </a:r>
            <a:r>
              <a:rPr lang="en-US" dirty="0" err="1"/>
              <a:t>Ψ</a:t>
            </a:r>
            <a:r>
              <a:rPr lang="en-US" baseline="30000" dirty="0" err="1"/>
              <a:t>leaf</a:t>
            </a:r>
            <a:r>
              <a:rPr lang="en-US" dirty="0"/>
              <a:t>), or the water in the atmosphere (</a:t>
            </a:r>
            <a:r>
              <a:rPr lang="en-US" dirty="0" err="1"/>
              <a:t>Ψ</a:t>
            </a:r>
            <a:r>
              <a:rPr lang="en-US" baseline="30000" dirty="0" err="1"/>
              <a:t>atmosphere</a:t>
            </a:r>
            <a:r>
              <a:rPr lang="en-US" dirty="0"/>
              <a:t>), whichever aqueous system is under consideration. As the individual components change, they raise or lower the total water potential of a system. When this happens, water moves to equilibrate, moving from the system or compartment with a higher water potential to the system or compartment with a lower water potential. This brings the difference in water potential between the two systems (Δ) back to zero (Δ = 0). Therefore, for water to move through the plant from the soil to the air (a process called transpiration), the conditions must exist as such:</a:t>
            </a:r>
          </a:p>
          <a:p>
            <a:pPr algn="just" rtl="0" fontAlgn="base"/>
            <a:r>
              <a:rPr lang="en-US" dirty="0" err="1"/>
              <a:t>Ψ</a:t>
            </a:r>
            <a:r>
              <a:rPr lang="en-US" baseline="30000" dirty="0" err="1"/>
              <a:t>soil</a:t>
            </a:r>
            <a:r>
              <a:rPr lang="en-US" dirty="0"/>
              <a:t> &gt; </a:t>
            </a:r>
            <a:r>
              <a:rPr lang="en-US" dirty="0" err="1"/>
              <a:t>Ψ</a:t>
            </a:r>
            <a:r>
              <a:rPr lang="en-US" baseline="30000" dirty="0" err="1"/>
              <a:t>root</a:t>
            </a:r>
            <a:r>
              <a:rPr lang="en-US" dirty="0"/>
              <a:t> &gt; </a:t>
            </a:r>
            <a:r>
              <a:rPr lang="en-US" dirty="0" err="1"/>
              <a:t>Ψ</a:t>
            </a:r>
            <a:r>
              <a:rPr lang="en-US" baseline="30000" dirty="0" err="1"/>
              <a:t>stem</a:t>
            </a:r>
            <a:r>
              <a:rPr lang="en-US" dirty="0"/>
              <a:t> &gt; </a:t>
            </a:r>
            <a:r>
              <a:rPr lang="en-US" dirty="0" err="1"/>
              <a:t>Ψ</a:t>
            </a:r>
            <a:r>
              <a:rPr lang="en-US" baseline="30000" dirty="0" err="1"/>
              <a:t>leaf</a:t>
            </a:r>
            <a:r>
              <a:rPr lang="en-US" dirty="0"/>
              <a:t> &gt; </a:t>
            </a:r>
            <a:r>
              <a:rPr lang="en-US" dirty="0" err="1"/>
              <a:t>Ψ</a:t>
            </a:r>
            <a:r>
              <a:rPr lang="en-US" baseline="30000" dirty="0" err="1"/>
              <a:t>atmosphere</a:t>
            </a:r>
            <a:r>
              <a:rPr lang="en-US" dirty="0"/>
              <a:t>.</a:t>
            </a:r>
          </a:p>
          <a:p>
            <a:pPr algn="just" rtl="0" fontAlgn="base"/>
            <a:r>
              <a:rPr lang="en-US" dirty="0"/>
              <a:t>Water only moves in response to Δ, not in response to the individual components. However, because the individual components influence the total </a:t>
            </a:r>
            <a:r>
              <a:rPr lang="en-US" dirty="0" err="1"/>
              <a:t>Ψ</a:t>
            </a:r>
            <a:r>
              <a:rPr lang="en-US" baseline="-25000" dirty="0" err="1"/>
              <a:t>system</a:t>
            </a:r>
            <a:r>
              <a:rPr lang="en-US" dirty="0"/>
              <a:t>, a plant can control water movement by manipulating the individual components (especially Ψ</a:t>
            </a:r>
            <a:r>
              <a:rPr lang="en-US" baseline="-25000" dirty="0"/>
              <a:t>s</a:t>
            </a:r>
            <a:r>
              <a:rPr lang="en-US" dirty="0"/>
              <a:t>).</a:t>
            </a:r>
          </a:p>
          <a:p>
            <a:pPr algn="l">
              <a:buNone/>
            </a:pPr>
            <a:endParaRPr lang="ar-IQ"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9144000" cy="6357982"/>
          </a:xfrm>
        </p:spPr>
        <p:txBody>
          <a:bodyPr>
            <a:normAutofit/>
          </a:bodyPr>
          <a:lstStyle/>
          <a:p>
            <a:pPr algn="just" rtl="0" fontAlgn="base"/>
            <a:r>
              <a:rPr lang="en-US" sz="2000" b="1" dirty="0"/>
              <a:t>Solute Potential</a:t>
            </a:r>
            <a:endParaRPr lang="en-US" sz="2000" dirty="0"/>
          </a:p>
          <a:p>
            <a:pPr algn="just" rtl="0" fontAlgn="base"/>
            <a:r>
              <a:rPr lang="en-US" sz="2000" dirty="0"/>
              <a:t>Solute potential (Ψ</a:t>
            </a:r>
            <a:r>
              <a:rPr lang="en-US" sz="2000" baseline="-25000" dirty="0"/>
              <a:t>s</a:t>
            </a:r>
            <a:r>
              <a:rPr lang="en-US" sz="2000" dirty="0"/>
              <a:t>), also called osmotic potential, is negative in a plant cell and zero in distilled water. Typical values for cell cytoplasm are –0.5 to –1.0 </a:t>
            </a:r>
            <a:r>
              <a:rPr lang="en-US" sz="2000" dirty="0" err="1"/>
              <a:t>MPa</a:t>
            </a:r>
            <a:r>
              <a:rPr lang="en-US" sz="2000" dirty="0"/>
              <a:t>. Solutes reduce water potential (resulting in a negative </a:t>
            </a:r>
            <a:r>
              <a:rPr lang="en-US" sz="2000" dirty="0" err="1"/>
              <a:t>Ψ</a:t>
            </a:r>
            <a:r>
              <a:rPr lang="en-US" sz="2000" baseline="-25000" dirty="0" err="1"/>
              <a:t>w</a:t>
            </a:r>
            <a:r>
              <a:rPr lang="en-US" sz="2000" dirty="0"/>
              <a:t>) by consuming some of the potential energy available in the water. Solute molecules can dissolve in water because water molecules can bind to them via hydrogen bonds; a hydrophobic molecule like oil, which cannot bind to water, cannot go into solution. The energy in the hydrogen bonds between solute molecules and water is no longer available to do work in the system because it is tied up in the bond. In other words, the amount of available potential energy is reduced when solutes are added to an aqueous system. Thus, Ψ</a:t>
            </a:r>
            <a:r>
              <a:rPr lang="en-US" sz="2000" baseline="-25000" dirty="0"/>
              <a:t>s</a:t>
            </a:r>
            <a:r>
              <a:rPr lang="en-US" sz="2000" dirty="0"/>
              <a:t> decreases with increasing solute concentration. Because Ψ</a:t>
            </a:r>
            <a:r>
              <a:rPr lang="en-US" sz="2000" baseline="-25000" dirty="0"/>
              <a:t>s</a:t>
            </a:r>
            <a:r>
              <a:rPr lang="en-US" sz="2000" dirty="0"/>
              <a:t> is one of the four components of </a:t>
            </a:r>
            <a:r>
              <a:rPr lang="en-US" sz="2000" dirty="0" err="1"/>
              <a:t>Ψ</a:t>
            </a:r>
            <a:r>
              <a:rPr lang="en-US" sz="2000" baseline="-25000" dirty="0" err="1"/>
              <a:t>system</a:t>
            </a:r>
            <a:r>
              <a:rPr lang="en-US" sz="2000" dirty="0"/>
              <a:t> or </a:t>
            </a:r>
            <a:r>
              <a:rPr lang="en-US" sz="2000" dirty="0" err="1"/>
              <a:t>Ψ</a:t>
            </a:r>
            <a:r>
              <a:rPr lang="en-US" sz="2000" baseline="-25000" dirty="0" err="1"/>
              <a:t>total</a:t>
            </a:r>
            <a:r>
              <a:rPr lang="en-US" sz="2000" dirty="0"/>
              <a:t>, a decrease in Ψ</a:t>
            </a:r>
            <a:r>
              <a:rPr lang="en-US" sz="2000" baseline="-25000" dirty="0"/>
              <a:t>s</a:t>
            </a:r>
            <a:r>
              <a:rPr lang="en-US" sz="2000" dirty="0"/>
              <a:t> will cause a decrease in </a:t>
            </a:r>
            <a:r>
              <a:rPr lang="en-US" sz="2000" dirty="0" err="1"/>
              <a:t>Ψ</a:t>
            </a:r>
            <a:r>
              <a:rPr lang="en-US" sz="2000" baseline="-25000" dirty="0" err="1"/>
              <a:t>total</a:t>
            </a:r>
            <a:r>
              <a:rPr lang="en-US" sz="2000" dirty="0"/>
              <a:t>. The internal water potential of a plant cell is more negative than pure water because of the cytoplasm’s high solute content. Because of this difference in water potential, water will move from the soil into a plant’s root cells via the process of osmosis. This is why solute potential is sometimes called osmotic potential.</a:t>
            </a:r>
          </a:p>
          <a:p>
            <a:pPr algn="just">
              <a:buNone/>
            </a:pPr>
            <a:endParaRPr lang="ar-IQ"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image"/>
          <p:cNvPicPr>
            <a:picLocks noGrp="1"/>
          </p:cNvPicPr>
          <p:nvPr>
            <p:ph idx="1"/>
          </p:nvPr>
        </p:nvPicPr>
        <p:blipFill>
          <a:blip r:embed="rId2">
            <a:lum bright="-40000" contrast="40000"/>
          </a:blip>
          <a:srcRect/>
          <a:stretch>
            <a:fillRect/>
          </a:stretch>
        </p:blipFill>
        <p:spPr bwMode="auto">
          <a:xfrm>
            <a:off x="357158" y="0"/>
            <a:ext cx="8429684" cy="642939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1"/>
            <a:ext cx="8715436" cy="6357981"/>
          </a:xfrm>
        </p:spPr>
        <p:txBody>
          <a:bodyPr>
            <a:normAutofit/>
          </a:bodyPr>
          <a:lstStyle/>
          <a:p>
            <a:pPr algn="just" rtl="0" fontAlgn="base"/>
            <a:r>
              <a:rPr lang="en-US" sz="2000" b="1" dirty="0"/>
              <a:t>Solute potential</a:t>
            </a:r>
            <a:r>
              <a:rPr lang="en-US" sz="2000" dirty="0"/>
              <a:t>: In this example with a </a:t>
            </a:r>
            <a:r>
              <a:rPr lang="en-US" sz="2000" dirty="0" err="1"/>
              <a:t>semipermeable</a:t>
            </a:r>
            <a:r>
              <a:rPr lang="en-US" sz="2000" dirty="0"/>
              <a:t> </a:t>
            </a:r>
          </a:p>
          <a:p>
            <a:pPr algn="just" rtl="0" fontAlgn="base"/>
            <a:r>
              <a:rPr lang="en-US" sz="2000" dirty="0"/>
              <a:t>membrane between two aqueous systems, water will move from a region of higher to lower water potential until equilibrium is reached. Solutes (Ψ</a:t>
            </a:r>
            <a:r>
              <a:rPr lang="en-US" sz="2000" baseline="-25000" dirty="0"/>
              <a:t>s</a:t>
            </a:r>
            <a:r>
              <a:rPr lang="en-US" sz="2000" dirty="0"/>
              <a:t>), pressure (</a:t>
            </a:r>
            <a:r>
              <a:rPr lang="en-US" sz="2000" dirty="0" err="1"/>
              <a:t>Ψ</a:t>
            </a:r>
            <a:r>
              <a:rPr lang="en-US" sz="2000" baseline="-25000" dirty="0" err="1"/>
              <a:t>p</a:t>
            </a:r>
            <a:r>
              <a:rPr lang="en-US" sz="2000" dirty="0"/>
              <a:t>), and gravity (</a:t>
            </a:r>
            <a:r>
              <a:rPr lang="en-US" sz="2000" dirty="0" err="1"/>
              <a:t>Ψ</a:t>
            </a:r>
            <a:r>
              <a:rPr lang="en-US" sz="2000" baseline="-25000" dirty="0" err="1"/>
              <a:t>g</a:t>
            </a:r>
            <a:r>
              <a:rPr lang="en-US" sz="2000" dirty="0"/>
              <a:t>) influence total water potential for each side of the tube (</a:t>
            </a:r>
            <a:r>
              <a:rPr lang="en-US" sz="2000" dirty="0" err="1"/>
              <a:t>Ψ</a:t>
            </a:r>
            <a:r>
              <a:rPr lang="en-US" sz="2000" baseline="-25000" dirty="0" err="1"/>
              <a:t>total</a:t>
            </a:r>
            <a:r>
              <a:rPr lang="en-US" sz="2000" baseline="-25000" dirty="0"/>
              <a:t> right or left</a:t>
            </a:r>
            <a:r>
              <a:rPr lang="en-US" sz="2000" dirty="0"/>
              <a:t>) and, therefore, the difference between </a:t>
            </a:r>
            <a:r>
              <a:rPr lang="en-US" sz="2000" dirty="0" err="1"/>
              <a:t>Ψ</a:t>
            </a:r>
            <a:r>
              <a:rPr lang="en-US" sz="2000" baseline="-25000" dirty="0" err="1"/>
              <a:t>total</a:t>
            </a:r>
            <a:r>
              <a:rPr lang="en-US" sz="2000" dirty="0"/>
              <a:t> on each side (Δ). (</a:t>
            </a:r>
            <a:r>
              <a:rPr lang="en-US" sz="2000" dirty="0" err="1"/>
              <a:t>Ψ</a:t>
            </a:r>
            <a:r>
              <a:rPr lang="en-US" sz="2000" baseline="-25000" dirty="0" err="1"/>
              <a:t>m</a:t>
            </a:r>
            <a:r>
              <a:rPr lang="en-US" sz="2000" dirty="0"/>
              <a:t>, the potential due to interaction of water with solid substrates, is ignored in this example because glass is not especially hydrophilic). Water moves in response to the difference in water potential between two systems (the left and right sides of the tube).</a:t>
            </a:r>
          </a:p>
          <a:p>
            <a:pPr algn="just" rtl="0" fontAlgn="base"/>
            <a:r>
              <a:rPr lang="en-US" sz="2000" dirty="0"/>
              <a:t>Plant cells can metabolically manipulate Ψ</a:t>
            </a:r>
            <a:r>
              <a:rPr lang="en-US" sz="2000" baseline="-25000" dirty="0"/>
              <a:t>s</a:t>
            </a:r>
            <a:r>
              <a:rPr lang="en-US" sz="2000" dirty="0"/>
              <a:t> (and by extension, </a:t>
            </a:r>
            <a:r>
              <a:rPr lang="en-US" sz="2000" dirty="0" err="1"/>
              <a:t>Ψ</a:t>
            </a:r>
            <a:r>
              <a:rPr lang="en-US" sz="2000" baseline="-25000" dirty="0" err="1"/>
              <a:t>total</a:t>
            </a:r>
            <a:r>
              <a:rPr lang="en-US" sz="2000" dirty="0"/>
              <a:t>) by adding or removing solute molecules. Therefore, plants have control over </a:t>
            </a:r>
            <a:r>
              <a:rPr lang="en-US" sz="2000" dirty="0" err="1"/>
              <a:t>Ψ</a:t>
            </a:r>
            <a:r>
              <a:rPr lang="en-US" sz="2000" baseline="-25000" dirty="0" err="1"/>
              <a:t>total</a:t>
            </a:r>
            <a:r>
              <a:rPr lang="en-US" sz="2000" dirty="0"/>
              <a:t> via their ability to exert metabolic control over Ψ</a:t>
            </a:r>
            <a:r>
              <a:rPr lang="en-US" sz="2000" baseline="-25000" dirty="0"/>
              <a:t>s</a:t>
            </a:r>
            <a:r>
              <a:rPr lang="en-US" sz="2000" dirty="0"/>
              <a:t>.</a:t>
            </a:r>
          </a:p>
          <a:p>
            <a:pPr algn="just" rtl="0" fontAlgn="base"/>
            <a:r>
              <a:rPr lang="en-US" sz="2000" b="1" i="1" dirty="0"/>
              <a:t>Pressure, Gravity, and </a:t>
            </a:r>
            <a:r>
              <a:rPr lang="en-US" sz="2000" b="1" i="1" dirty="0" err="1"/>
              <a:t>Matric</a:t>
            </a:r>
            <a:r>
              <a:rPr lang="en-US" sz="2000" b="1" i="1" dirty="0"/>
              <a:t> Potential</a:t>
            </a:r>
            <a:endParaRPr lang="en-US" sz="2000" dirty="0"/>
          </a:p>
          <a:p>
            <a:pPr algn="just" rtl="0" fontAlgn="base"/>
            <a:r>
              <a:rPr lang="en-US" sz="2000" dirty="0"/>
              <a:t>Water potential is affected by factors such as pressure, gravity, and </a:t>
            </a:r>
            <a:r>
              <a:rPr lang="en-US" sz="2000" dirty="0" err="1"/>
              <a:t>matric</a:t>
            </a:r>
            <a:r>
              <a:rPr lang="en-US" sz="2000" dirty="0"/>
              <a:t> potentials.</a:t>
            </a:r>
          </a:p>
          <a:p>
            <a:pPr algn="just" rtl="0" fontAlgn="base"/>
            <a:r>
              <a:rPr lang="en-US" sz="2000" dirty="0"/>
              <a:t>Differentiate among pressure, gravity, and </a:t>
            </a:r>
            <a:r>
              <a:rPr lang="en-US" sz="2000" dirty="0" err="1"/>
              <a:t>matric</a:t>
            </a:r>
            <a:r>
              <a:rPr lang="en-US" sz="2000" dirty="0"/>
              <a:t> potentials in plants</a:t>
            </a:r>
          </a:p>
          <a:p>
            <a:pPr algn="just">
              <a:buNone/>
            </a:pPr>
            <a:endParaRPr lang="ar-IQ"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2992</Words>
  <Application>Microsoft Office PowerPoint</Application>
  <PresentationFormat>عرض على الشاشة (3:4)‏</PresentationFormat>
  <Paragraphs>121</Paragraphs>
  <Slides>25</Slides>
  <Notes>0</Notes>
  <HiddenSlides>0</HiddenSlides>
  <MMClips>0</MMClips>
  <ScaleCrop>false</ScaleCrop>
  <HeadingPairs>
    <vt:vector size="4" baseType="variant">
      <vt:variant>
        <vt:lpstr>سمة</vt:lpstr>
      </vt:variant>
      <vt:variant>
        <vt:i4>1</vt:i4>
      </vt:variant>
      <vt:variant>
        <vt:lpstr>عناوين الشرائح</vt:lpstr>
      </vt:variant>
      <vt:variant>
        <vt:i4>25</vt:i4>
      </vt:variant>
    </vt:vector>
  </HeadingPairs>
  <TitlesOfParts>
    <vt:vector size="26" baseType="lpstr">
      <vt:lpstr>سمة Office</vt:lpstr>
      <vt:lpstr>Plant Physiology (6) by Dr. Manal Zbari</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Physiology (7) by Dr. Manal Zbari</dc:title>
  <dc:creator>USER</dc:creator>
  <cp:lastModifiedBy>USER</cp:lastModifiedBy>
  <cp:revision>38</cp:revision>
  <dcterms:created xsi:type="dcterms:W3CDTF">2018-03-31T22:10:09Z</dcterms:created>
  <dcterms:modified xsi:type="dcterms:W3CDTF">2018-04-01T06:53:50Z</dcterms:modified>
</cp:coreProperties>
</file>